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sldIdLst>
    <p:sldId id="260" r:id="rId2"/>
    <p:sldId id="263" r:id="rId3"/>
    <p:sldId id="261" r:id="rId4"/>
    <p:sldId id="264" r:id="rId5"/>
    <p:sldId id="258" r:id="rId6"/>
    <p:sldId id="259" r:id="rId7"/>
    <p:sldId id="256" r:id="rId8"/>
    <p:sldId id="269" r:id="rId9"/>
    <p:sldId id="270" r:id="rId10"/>
    <p:sldId id="278" r:id="rId11"/>
    <p:sldId id="267" r:id="rId12"/>
    <p:sldId id="272" r:id="rId13"/>
    <p:sldId id="273" r:id="rId14"/>
    <p:sldId id="274" r:id="rId15"/>
    <p:sldId id="275" r:id="rId16"/>
    <p:sldId id="262" r:id="rId17"/>
    <p:sldId id="257" r:id="rId18"/>
    <p:sldId id="268" r:id="rId19"/>
    <p:sldId id="266" r:id="rId20"/>
    <p:sldId id="271" r:id="rId21"/>
    <p:sldId id="276" r:id="rId22"/>
    <p:sldId id="277" r:id="rId23"/>
    <p:sldId id="279" r:id="rId24"/>
  </p:sldIdLst>
  <p:sldSz cx="7772400" cy="100584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EEF5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84" autoAdjust="0"/>
  </p:normalViewPr>
  <p:slideViewPr>
    <p:cSldViewPr>
      <p:cViewPr varScale="1">
        <p:scale>
          <a:sx n="58" d="100"/>
          <a:sy n="58" d="100"/>
        </p:scale>
        <p:origin x="-2556" y="-126"/>
      </p:cViewPr>
      <p:guideLst>
        <p:guide orient="horz" pos="3168"/>
        <p:guide pos="2448"/>
      </p:guideLst>
    </p:cSldViewPr>
  </p:slideViewPr>
  <p:notesTextViewPr>
    <p:cViewPr>
      <p:scale>
        <a:sx n="1" d="1"/>
        <a:sy n="1" d="1"/>
      </p:scale>
      <p:origin x="0" y="0"/>
    </p:cViewPr>
  </p:notesTextViewPr>
  <p:sorterViewPr>
    <p:cViewPr>
      <p:scale>
        <a:sx n="100" d="100"/>
        <a:sy n="100" d="100"/>
      </p:scale>
      <p:origin x="0" y="30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6"/>
            <a:ext cx="6606540" cy="21560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EDE0-63C7-46D4-B85B-9F9A74DA2542}"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B89D04-264A-4A9B-B2D0-36B52FD27BB1}" type="slidenum">
              <a:rPr lang="en-US" smtClean="0"/>
              <a:t>‹#›</a:t>
            </a:fld>
            <a:endParaRPr lang="en-US" dirty="0"/>
          </a:p>
        </p:txBody>
      </p:sp>
    </p:spTree>
    <p:extLst>
      <p:ext uri="{BB962C8B-B14F-4D97-AF65-F5344CB8AC3E}">
        <p14:creationId xmlns:p14="http://schemas.microsoft.com/office/powerpoint/2010/main" val="3912799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EDE0-63C7-46D4-B85B-9F9A74DA2542}"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B89D04-264A-4A9B-B2D0-36B52FD27BB1}" type="slidenum">
              <a:rPr lang="en-US" smtClean="0"/>
              <a:t>‹#›</a:t>
            </a:fld>
            <a:endParaRPr lang="en-US" dirty="0"/>
          </a:p>
        </p:txBody>
      </p:sp>
    </p:spTree>
    <p:extLst>
      <p:ext uri="{BB962C8B-B14F-4D97-AF65-F5344CB8AC3E}">
        <p14:creationId xmlns:p14="http://schemas.microsoft.com/office/powerpoint/2010/main" val="954878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804"/>
            <a:ext cx="1748790" cy="85822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402804"/>
            <a:ext cx="5116830" cy="85822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EDE0-63C7-46D4-B85B-9F9A74DA2542}"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B89D04-264A-4A9B-B2D0-36B52FD27BB1}" type="slidenum">
              <a:rPr lang="en-US" smtClean="0"/>
              <a:t>‹#›</a:t>
            </a:fld>
            <a:endParaRPr lang="en-US" dirty="0"/>
          </a:p>
        </p:txBody>
      </p:sp>
    </p:spTree>
    <p:extLst>
      <p:ext uri="{BB962C8B-B14F-4D97-AF65-F5344CB8AC3E}">
        <p14:creationId xmlns:p14="http://schemas.microsoft.com/office/powerpoint/2010/main" val="1579976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EDE0-63C7-46D4-B85B-9F9A74DA2542}"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B89D04-264A-4A9B-B2D0-36B52FD27BB1}" type="slidenum">
              <a:rPr lang="en-US" smtClean="0"/>
              <a:t>‹#›</a:t>
            </a:fld>
            <a:endParaRPr lang="en-US" dirty="0"/>
          </a:p>
        </p:txBody>
      </p:sp>
    </p:spTree>
    <p:extLst>
      <p:ext uri="{BB962C8B-B14F-4D97-AF65-F5344CB8AC3E}">
        <p14:creationId xmlns:p14="http://schemas.microsoft.com/office/powerpoint/2010/main" val="272319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EDE0-63C7-46D4-B85B-9F9A74DA2542}"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B89D04-264A-4A9B-B2D0-36B52FD27BB1}" type="slidenum">
              <a:rPr lang="en-US" smtClean="0"/>
              <a:t>‹#›</a:t>
            </a:fld>
            <a:endParaRPr lang="en-US" dirty="0"/>
          </a:p>
        </p:txBody>
      </p:sp>
    </p:spTree>
    <p:extLst>
      <p:ext uri="{BB962C8B-B14F-4D97-AF65-F5344CB8AC3E}">
        <p14:creationId xmlns:p14="http://schemas.microsoft.com/office/powerpoint/2010/main" val="2281542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346962"/>
            <a:ext cx="3432810" cy="6638079"/>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EDE0-63C7-46D4-B85B-9F9A74DA2542}" type="datetimeFigureOut">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B89D04-264A-4A9B-B2D0-36B52FD27BB1}" type="slidenum">
              <a:rPr lang="en-US" smtClean="0"/>
              <a:t>‹#›</a:t>
            </a:fld>
            <a:endParaRPr lang="en-US" dirty="0"/>
          </a:p>
        </p:txBody>
      </p:sp>
    </p:spTree>
    <p:extLst>
      <p:ext uri="{BB962C8B-B14F-4D97-AF65-F5344CB8AC3E}">
        <p14:creationId xmlns:p14="http://schemas.microsoft.com/office/powerpoint/2010/main" val="1496310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8" cy="938318"/>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8" cy="5795222"/>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EDE0-63C7-46D4-B85B-9F9A74DA2542}" type="datetimeFigureOut">
              <a:rPr lang="en-US" smtClean="0"/>
              <a:t>6/3/2024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B89D04-264A-4A9B-B2D0-36B52FD27BB1}" type="slidenum">
              <a:rPr lang="en-US" smtClean="0"/>
              <a:t>‹#›</a:t>
            </a:fld>
            <a:endParaRPr lang="en-US" dirty="0"/>
          </a:p>
        </p:txBody>
      </p:sp>
    </p:spTree>
    <p:extLst>
      <p:ext uri="{BB962C8B-B14F-4D97-AF65-F5344CB8AC3E}">
        <p14:creationId xmlns:p14="http://schemas.microsoft.com/office/powerpoint/2010/main" val="1692100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EDE0-63C7-46D4-B85B-9F9A74DA2542}" type="datetimeFigureOut">
              <a:rPr lang="en-US" smtClean="0"/>
              <a:t>6/3/2024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B89D04-264A-4A9B-B2D0-36B52FD27BB1}" type="slidenum">
              <a:rPr lang="en-US" smtClean="0"/>
              <a:t>‹#›</a:t>
            </a:fld>
            <a:endParaRPr lang="en-US" dirty="0"/>
          </a:p>
        </p:txBody>
      </p:sp>
    </p:spTree>
    <p:extLst>
      <p:ext uri="{BB962C8B-B14F-4D97-AF65-F5344CB8AC3E}">
        <p14:creationId xmlns:p14="http://schemas.microsoft.com/office/powerpoint/2010/main" val="4137715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EDE0-63C7-46D4-B85B-9F9A74DA2542}" type="datetimeFigureOut">
              <a:rPr lang="en-US" smtClean="0"/>
              <a:t>6/3/2024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B89D04-264A-4A9B-B2D0-36B52FD27BB1}" type="slidenum">
              <a:rPr lang="en-US" smtClean="0"/>
              <a:t>‹#›</a:t>
            </a:fld>
            <a:endParaRPr lang="en-US" dirty="0"/>
          </a:p>
        </p:txBody>
      </p:sp>
    </p:spTree>
    <p:extLst>
      <p:ext uri="{BB962C8B-B14F-4D97-AF65-F5344CB8AC3E}">
        <p14:creationId xmlns:p14="http://schemas.microsoft.com/office/powerpoint/2010/main" val="1795543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400474"/>
            <a:ext cx="2557066" cy="170434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400474"/>
            <a:ext cx="4344988" cy="8584566"/>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104814"/>
            <a:ext cx="2557066" cy="6880226"/>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EDE0-63C7-46D4-B85B-9F9A74DA2542}" type="datetimeFigureOut">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B89D04-264A-4A9B-B2D0-36B52FD27BB1}" type="slidenum">
              <a:rPr lang="en-US" smtClean="0"/>
              <a:t>‹#›</a:t>
            </a:fld>
            <a:endParaRPr lang="en-US" dirty="0"/>
          </a:p>
        </p:txBody>
      </p:sp>
    </p:spTree>
    <p:extLst>
      <p:ext uri="{BB962C8B-B14F-4D97-AF65-F5344CB8AC3E}">
        <p14:creationId xmlns:p14="http://schemas.microsoft.com/office/powerpoint/2010/main" val="258360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1"/>
            <a:ext cx="4663440" cy="831216"/>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6"/>
            <a:ext cx="4663440" cy="60350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dirty="0"/>
          </a:p>
        </p:txBody>
      </p:sp>
      <p:sp>
        <p:nvSpPr>
          <p:cNvPr id="4" name="Text Placeholder 3"/>
          <p:cNvSpPr>
            <a:spLocks noGrp="1"/>
          </p:cNvSpPr>
          <p:nvPr>
            <p:ph type="body" sz="half" idx="2"/>
          </p:nvPr>
        </p:nvSpPr>
        <p:spPr>
          <a:xfrm>
            <a:off x="1523445" y="7872097"/>
            <a:ext cx="4663440" cy="1180464"/>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EDE0-63C7-46D4-B85B-9F9A74DA2542}" type="datetimeFigureOut">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B89D04-264A-4A9B-B2D0-36B52FD27BB1}" type="slidenum">
              <a:rPr lang="en-US" smtClean="0"/>
              <a:t>‹#›</a:t>
            </a:fld>
            <a:endParaRPr lang="en-US" dirty="0"/>
          </a:p>
        </p:txBody>
      </p:sp>
    </p:spTree>
    <p:extLst>
      <p:ext uri="{BB962C8B-B14F-4D97-AF65-F5344CB8AC3E}">
        <p14:creationId xmlns:p14="http://schemas.microsoft.com/office/powerpoint/2010/main" val="2794232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2"/>
            <a:ext cx="6995160" cy="6638079"/>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8"/>
            <a:ext cx="1813560" cy="535516"/>
          </a:xfrm>
          <a:prstGeom prst="rect">
            <a:avLst/>
          </a:prstGeom>
        </p:spPr>
        <p:txBody>
          <a:bodyPr vert="horz" lIns="101882" tIns="50941" rIns="101882" bIns="50941" rtlCol="0" anchor="ctr"/>
          <a:lstStyle>
            <a:lvl1pPr algn="l">
              <a:defRPr sz="1300">
                <a:solidFill>
                  <a:schemeClr val="tx1">
                    <a:tint val="75000"/>
                  </a:schemeClr>
                </a:solidFill>
              </a:defRPr>
            </a:lvl1pPr>
          </a:lstStyle>
          <a:p>
            <a:fld id="{794CEDE0-63C7-46D4-B85B-9F9A74DA2542}" type="datetimeFigureOut">
              <a:rPr lang="en-US" smtClean="0"/>
              <a:t>6/3/2024</a:t>
            </a:fld>
            <a:endParaRPr lang="en-US" dirty="0"/>
          </a:p>
        </p:txBody>
      </p:sp>
      <p:sp>
        <p:nvSpPr>
          <p:cNvPr id="5" name="Footer Placeholder 4"/>
          <p:cNvSpPr>
            <a:spLocks noGrp="1"/>
          </p:cNvSpPr>
          <p:nvPr>
            <p:ph type="ftr" sz="quarter" idx="3"/>
          </p:nvPr>
        </p:nvSpPr>
        <p:spPr>
          <a:xfrm>
            <a:off x="2655570" y="9322648"/>
            <a:ext cx="2461260" cy="53551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570220" y="9322648"/>
            <a:ext cx="1813560" cy="535516"/>
          </a:xfrm>
          <a:prstGeom prst="rect">
            <a:avLst/>
          </a:prstGeom>
        </p:spPr>
        <p:txBody>
          <a:bodyPr vert="horz" lIns="101882" tIns="50941" rIns="101882" bIns="50941" rtlCol="0" anchor="ctr"/>
          <a:lstStyle>
            <a:lvl1pPr algn="r">
              <a:defRPr sz="1300">
                <a:solidFill>
                  <a:schemeClr val="tx1">
                    <a:tint val="75000"/>
                  </a:schemeClr>
                </a:solidFill>
              </a:defRPr>
            </a:lvl1pPr>
          </a:lstStyle>
          <a:p>
            <a:fld id="{CCB89D04-264A-4A9B-B2D0-36B52FD27BB1}" type="slidenum">
              <a:rPr lang="en-US" smtClean="0"/>
              <a:t>‹#›</a:t>
            </a:fld>
            <a:endParaRPr lang="en-US" dirty="0"/>
          </a:p>
        </p:txBody>
      </p:sp>
    </p:spTree>
    <p:extLst>
      <p:ext uri="{BB962C8B-B14F-4D97-AF65-F5344CB8AC3E}">
        <p14:creationId xmlns:p14="http://schemas.microsoft.com/office/powerpoint/2010/main" val="83487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r.search.aol.com/_ylt=AwrJ6wqloSVh2dEAFr5jCWVH;_ylu=c2VjA3NyBHNsawNpbWcEb2lkA2ZhYjMyOTlkODdhYTQyZGE3NTVkOTU4Nzc4NGI5YWExBGdwb3MDNgRpdANiaW5n/RV=2/RE=1629884966/RO=11/RU=http:/getdrawings.com/image/mountain-laurel-drawing-57.jpg/RK=0/RS=Zl8Jg_MhQcYDe3LSk3WTCqEphE8-" TargetMode="Externa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mailto:sapriest2@aol.co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tse1.mm.bing.net/th?id=OIP.4Kmh4AiDExKNb2-cO-pVTgHaFP&amp;pid=Api&amp;P=0&amp;w=226&amp;h=161">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2032" y="4011"/>
            <a:ext cx="7748338" cy="1415480"/>
          </a:xfrm>
          <a:prstGeom prst="rect">
            <a:avLst/>
          </a:prstGeom>
          <a:noFill/>
          <a:ln w="28575">
            <a:solidFill>
              <a:schemeClr val="accent2">
                <a:lumMod val="50000"/>
              </a:schemeClr>
            </a:solidFill>
          </a:ln>
          <a:effectLst>
            <a:glow rad="101600">
              <a:schemeClr val="accent2">
                <a:lumMod val="60000"/>
                <a:lumOff val="40000"/>
                <a:alpha val="60000"/>
              </a:schemeClr>
            </a:glow>
          </a:effec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52" y="108550"/>
            <a:ext cx="1249348" cy="1114360"/>
          </a:xfrm>
          <a:prstGeom prst="ellipse">
            <a:avLst/>
          </a:prstGeom>
          <a:ln w="63500" cap="rnd">
            <a:noFill/>
          </a:ln>
          <a:effectLst>
            <a:glow rad="101600">
              <a:schemeClr val="accent2">
                <a:lumMod val="40000"/>
                <a:lumOff val="60000"/>
                <a:alpha val="6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
        <p:nvSpPr>
          <p:cNvPr id="6" name="Rectangle 5"/>
          <p:cNvSpPr/>
          <p:nvPr/>
        </p:nvSpPr>
        <p:spPr>
          <a:xfrm>
            <a:off x="20304" y="1557520"/>
            <a:ext cx="1732296" cy="8438488"/>
          </a:xfrm>
          <a:prstGeom prst="rect">
            <a:avLst/>
          </a:prstGeom>
          <a:solidFill>
            <a:schemeClr val="accent3">
              <a:lumMod val="20000"/>
              <a:lumOff val="80000"/>
            </a:schemeClr>
          </a:solidFill>
          <a:ln>
            <a:solidFill>
              <a:schemeClr val="accent2">
                <a:lumMod val="75000"/>
              </a:schemeClr>
            </a:solidFill>
          </a:ln>
          <a:effectLst>
            <a:glow rad="139700">
              <a:schemeClr val="accent2">
                <a:satMod val="175000"/>
                <a:alpha val="40000"/>
              </a:schemeClr>
            </a:glow>
          </a:effectLst>
        </p:spPr>
        <p:txBody>
          <a:bodyPr wrap="square">
            <a:spAutoFit/>
          </a:bodyPr>
          <a:lstStyle/>
          <a:p>
            <a:pPr algn="ctr"/>
            <a:endParaRPr lang="en-US" sz="1200" b="1" u="sng" dirty="0" smtClean="0"/>
          </a:p>
          <a:p>
            <a:pPr algn="ctr"/>
            <a:endParaRPr lang="en-US" sz="1200" b="1" u="sng" dirty="0"/>
          </a:p>
          <a:p>
            <a:pPr algn="ctr"/>
            <a:endParaRPr lang="en-US" sz="1200" b="1" u="sng" dirty="0" smtClean="0"/>
          </a:p>
          <a:p>
            <a:pPr algn="ctr"/>
            <a:endParaRPr lang="en-US" sz="1200" b="1" u="sng" dirty="0"/>
          </a:p>
          <a:p>
            <a:pPr algn="ctr"/>
            <a:endParaRPr lang="en-US" sz="1200" b="1" u="sng" dirty="0" smtClean="0"/>
          </a:p>
          <a:p>
            <a:pPr algn="ctr"/>
            <a:endParaRPr lang="en-US" sz="1200" b="1" u="sng" dirty="0" smtClean="0"/>
          </a:p>
          <a:p>
            <a:pPr algn="ctr"/>
            <a:endParaRPr lang="en-US" sz="1200" b="1" u="sng" dirty="0"/>
          </a:p>
          <a:p>
            <a:pPr algn="ctr"/>
            <a:endParaRPr lang="en-US" sz="1200" b="1" u="sng" dirty="0" smtClean="0"/>
          </a:p>
          <a:p>
            <a:pPr algn="ctr"/>
            <a:r>
              <a:rPr lang="en-US" sz="1400" b="1" u="sng" dirty="0" smtClean="0"/>
              <a:t>District Director</a:t>
            </a:r>
          </a:p>
          <a:p>
            <a:pPr algn="ctr"/>
            <a:r>
              <a:rPr lang="en-US" sz="1400" b="1" i="1" dirty="0"/>
              <a:t> Cheryl </a:t>
            </a:r>
            <a:r>
              <a:rPr lang="en-US" sz="1400" b="1" i="1" dirty="0" smtClean="0"/>
              <a:t>Briscoe</a:t>
            </a:r>
          </a:p>
          <a:p>
            <a:pPr algn="ctr"/>
            <a:endParaRPr lang="en-US" sz="1200" b="1" i="1" dirty="0" smtClean="0"/>
          </a:p>
          <a:p>
            <a:pPr algn="ctr"/>
            <a:r>
              <a:rPr lang="en-US" sz="1400" b="1" u="sng" dirty="0" smtClean="0"/>
              <a:t>Co-Director</a:t>
            </a:r>
          </a:p>
          <a:p>
            <a:pPr algn="ctr"/>
            <a:r>
              <a:rPr lang="en-US" sz="1400" b="1" i="1" dirty="0" smtClean="0"/>
              <a:t>Merrell Holden</a:t>
            </a:r>
          </a:p>
          <a:p>
            <a:pPr algn="ctr"/>
            <a:r>
              <a:rPr lang="en-US" sz="1200" b="1" u="sng" dirty="0"/>
              <a:t/>
            </a:r>
            <a:br>
              <a:rPr lang="en-US" sz="1200" b="1" u="sng" dirty="0"/>
            </a:br>
            <a:r>
              <a:rPr lang="en-US" sz="1400" b="1" u="sng" dirty="0" smtClean="0"/>
              <a:t>Recording</a:t>
            </a:r>
          </a:p>
          <a:p>
            <a:pPr algn="ctr"/>
            <a:r>
              <a:rPr lang="en-US" sz="1400" b="1" u="sng" dirty="0"/>
              <a:t> </a:t>
            </a:r>
            <a:r>
              <a:rPr lang="en-US" sz="1400" b="1" u="sng" dirty="0" smtClean="0"/>
              <a:t>Secretary</a:t>
            </a:r>
          </a:p>
          <a:p>
            <a:pPr algn="ctr"/>
            <a:r>
              <a:rPr lang="en-US" sz="1400" b="1" i="1" dirty="0"/>
              <a:t> Kathy </a:t>
            </a:r>
            <a:r>
              <a:rPr lang="en-US" sz="1400" b="1" i="1" dirty="0" smtClean="0"/>
              <a:t>Shiner</a:t>
            </a:r>
          </a:p>
          <a:p>
            <a:pPr algn="ctr"/>
            <a:r>
              <a:rPr lang="en-US" sz="1200" dirty="0"/>
              <a:t/>
            </a:r>
            <a:br>
              <a:rPr lang="en-US" sz="1200" dirty="0"/>
            </a:br>
            <a:r>
              <a:rPr lang="en-US" sz="1400" b="1" u="sng" dirty="0"/>
              <a:t>Corresponding </a:t>
            </a:r>
            <a:r>
              <a:rPr lang="en-US" sz="1400" b="1" u="sng" dirty="0" smtClean="0"/>
              <a:t>Secretary</a:t>
            </a:r>
          </a:p>
          <a:p>
            <a:pPr algn="ctr"/>
            <a:r>
              <a:rPr lang="en-US" sz="1400" dirty="0"/>
              <a:t> </a:t>
            </a:r>
            <a:r>
              <a:rPr lang="en-US" sz="1400" b="1" i="1" dirty="0"/>
              <a:t> Maye </a:t>
            </a:r>
            <a:r>
              <a:rPr lang="en-US" sz="1400" b="1" i="1" dirty="0" smtClean="0"/>
              <a:t>Suddath</a:t>
            </a:r>
          </a:p>
          <a:p>
            <a:pPr algn="ctr"/>
            <a:r>
              <a:rPr lang="en-US" sz="1200" dirty="0"/>
              <a:t/>
            </a:r>
            <a:br>
              <a:rPr lang="en-US" sz="1200" dirty="0"/>
            </a:br>
            <a:r>
              <a:rPr lang="en-US" sz="1400" b="1" u="sng" dirty="0" smtClean="0"/>
              <a:t>Treasurer</a:t>
            </a:r>
          </a:p>
          <a:p>
            <a:pPr algn="ctr"/>
            <a:r>
              <a:rPr lang="en-US" sz="1400" b="1" i="1" dirty="0"/>
              <a:t>  Dee Anne </a:t>
            </a:r>
            <a:r>
              <a:rPr lang="en-US" sz="1400" b="1" i="1" dirty="0" smtClean="0"/>
              <a:t>Wyse</a:t>
            </a:r>
          </a:p>
          <a:p>
            <a:pPr algn="ctr"/>
            <a:r>
              <a:rPr lang="en-US" sz="1200" dirty="0"/>
              <a:t/>
            </a:r>
            <a:br>
              <a:rPr lang="en-US" sz="1200" dirty="0"/>
            </a:br>
            <a:r>
              <a:rPr lang="en-US" sz="1400" b="1" u="sng" dirty="0" smtClean="0"/>
              <a:t>Chaplain</a:t>
            </a:r>
          </a:p>
          <a:p>
            <a:pPr algn="ctr"/>
            <a:r>
              <a:rPr lang="en-US" sz="1400" b="1" dirty="0" smtClean="0"/>
              <a:t> </a:t>
            </a:r>
            <a:r>
              <a:rPr lang="en-US" sz="1400" b="1" dirty="0"/>
              <a:t>Rene </a:t>
            </a:r>
            <a:r>
              <a:rPr lang="en-US" sz="1400" b="1" dirty="0" smtClean="0"/>
              <a:t>Lanier</a:t>
            </a:r>
          </a:p>
          <a:p>
            <a:pPr algn="ctr"/>
            <a:r>
              <a:rPr lang="en-US" sz="1200" b="1" dirty="0" smtClean="0"/>
              <a:t/>
            </a:r>
            <a:br>
              <a:rPr lang="en-US" sz="1200" b="1" dirty="0" smtClean="0"/>
            </a:br>
            <a:r>
              <a:rPr lang="en-US" sz="1400" b="1" u="sng" dirty="0" smtClean="0"/>
              <a:t>Parliamentarian</a:t>
            </a:r>
          </a:p>
          <a:p>
            <a:pPr algn="ctr"/>
            <a:r>
              <a:rPr lang="en-US" sz="1400" b="1" dirty="0"/>
              <a:t>  Edna </a:t>
            </a:r>
            <a:r>
              <a:rPr lang="en-US" sz="1400" b="1" dirty="0" smtClean="0"/>
              <a:t>McClel</a:t>
            </a:r>
            <a:r>
              <a:rPr lang="en-US" sz="1200" b="1" dirty="0" smtClean="0"/>
              <a:t>lan</a:t>
            </a:r>
          </a:p>
          <a:p>
            <a:pPr algn="ctr"/>
            <a:r>
              <a:rPr lang="en-US" sz="1400" b="1" dirty="0"/>
              <a:t/>
            </a:r>
            <a:br>
              <a:rPr lang="en-US" sz="1400" b="1" dirty="0"/>
            </a:br>
            <a:r>
              <a:rPr lang="en-US" sz="1400" b="1" u="sng" dirty="0" smtClean="0"/>
              <a:t>Advisors</a:t>
            </a:r>
          </a:p>
          <a:p>
            <a:pPr algn="ctr"/>
            <a:r>
              <a:rPr lang="en-US" sz="1400" b="1" dirty="0"/>
              <a:t>  Caroline Alford, Edna McClellan, Marie Purser, John </a:t>
            </a:r>
            <a:r>
              <a:rPr lang="en-US" sz="1400" b="1" dirty="0" smtClean="0"/>
              <a:t>Barnett</a:t>
            </a:r>
          </a:p>
          <a:p>
            <a:pPr algn="ctr"/>
            <a:endParaRPr lang="en-US" sz="1400" b="1" dirty="0"/>
          </a:p>
          <a:p>
            <a:pPr algn="ctr"/>
            <a:endParaRPr lang="en-US" sz="1400" b="1" dirty="0" smtClean="0"/>
          </a:p>
          <a:p>
            <a:pPr algn="ctr"/>
            <a:endParaRPr lang="en-US" sz="1400" b="1" dirty="0"/>
          </a:p>
          <a:p>
            <a:pPr algn="ctr"/>
            <a:endParaRPr lang="en-US" sz="1400" b="1" dirty="0" smtClean="0"/>
          </a:p>
          <a:p>
            <a:pPr algn="ctr"/>
            <a:endParaRPr lang="en-US" sz="1400" b="1"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652" y="1692442"/>
            <a:ext cx="1096948" cy="1399908"/>
          </a:xfrm>
          <a:prstGeom prst="ellipse">
            <a:avLst/>
          </a:prstGeom>
          <a:ln w="127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12032" y="24046"/>
            <a:ext cx="7736308" cy="1477328"/>
          </a:xfrm>
          <a:prstGeom prst="rect">
            <a:avLst/>
          </a:prstGeom>
          <a:noFill/>
          <a:ln w="3175">
            <a:solidFill>
              <a:schemeClr val="tx1"/>
            </a:solidFill>
          </a:ln>
        </p:spPr>
        <p:txBody>
          <a:bodyPr wrap="square" rtlCol="0">
            <a:spAutoFit/>
          </a:bodyPr>
          <a:lstStyle/>
          <a:p>
            <a:pPr algn="ctr"/>
            <a:r>
              <a:rPr lang="en-US" sz="5400" b="1" dirty="0" smtClean="0">
                <a:solidFill>
                  <a:schemeClr val="accent2">
                    <a:lumMod val="75000"/>
                  </a:schemeClr>
                </a:solidFill>
                <a:latin typeface="Brush Script MT" panose="03060802040406070304" pitchFamily="66" charset="0"/>
              </a:rPr>
              <a:t>Laurel  Letters</a:t>
            </a:r>
          </a:p>
          <a:p>
            <a:pPr algn="ctr"/>
            <a:r>
              <a:rPr lang="en-US" sz="3600" dirty="0" smtClean="0">
                <a:solidFill>
                  <a:schemeClr val="accent2">
                    <a:lumMod val="75000"/>
                  </a:schemeClr>
                </a:solidFill>
                <a:latin typeface="Forte" panose="03060902040502070203" pitchFamily="66" charset="0"/>
              </a:rPr>
              <a:t>Summer   2024</a:t>
            </a:r>
            <a:endParaRPr lang="en-US" sz="3600" dirty="0">
              <a:solidFill>
                <a:schemeClr val="accent2">
                  <a:lumMod val="75000"/>
                </a:schemeClr>
              </a:solidFill>
              <a:latin typeface="Forte" panose="03060902040502070203" pitchFamily="66" charset="0"/>
            </a:endParaRPr>
          </a:p>
        </p:txBody>
      </p:sp>
      <p:sp>
        <p:nvSpPr>
          <p:cNvPr id="9" name="Rectangle 8"/>
          <p:cNvSpPr/>
          <p:nvPr/>
        </p:nvSpPr>
        <p:spPr>
          <a:xfrm>
            <a:off x="1905000" y="1501374"/>
            <a:ext cx="5843340" cy="8279190"/>
          </a:xfrm>
          <a:prstGeom prst="rect">
            <a:avLst/>
          </a:prstGeom>
          <a:ln w="3175">
            <a:solidFill>
              <a:schemeClr val="tx1"/>
            </a:solidFill>
          </a:ln>
          <a:effectLst>
            <a:glow rad="63500">
              <a:schemeClr val="accent2">
                <a:satMod val="175000"/>
                <a:alpha val="40000"/>
              </a:schemeClr>
            </a:glow>
          </a:effectLst>
        </p:spPr>
        <p:txBody>
          <a:bodyPr wrap="square">
            <a:spAutoFit/>
          </a:bodyPr>
          <a:lstStyle/>
          <a:p>
            <a:r>
              <a:rPr lang="en-US" sz="1400" b="1" dirty="0"/>
              <a:t>Dear Laurels,</a:t>
            </a:r>
          </a:p>
          <a:p>
            <a:r>
              <a:rPr lang="en-US" sz="1400" dirty="0"/>
              <a:t> </a:t>
            </a:r>
          </a:p>
          <a:p>
            <a:r>
              <a:rPr lang="en-US" sz="1400" b="1" dirty="0"/>
              <a:t>Many of you are preparing for summer break from garden club meetings after celebrating your 2023-2024 many accomplishments and awards.  I was so honored to come into your homes and your meeting places to share time with you this past few months.  Thank you for inviting me!</a:t>
            </a:r>
          </a:p>
          <a:p>
            <a:r>
              <a:rPr lang="en-US" sz="1400" b="1" dirty="0"/>
              <a:t> </a:t>
            </a:r>
          </a:p>
          <a:p>
            <a:r>
              <a:rPr lang="en-US" sz="1400" b="1" dirty="0"/>
              <a:t>In March, I met with Sixes Community Garden Club in Canton where we discussed our multiple levels of garden club organizations including National, Deep South, State of Georgia, and Laurel District.  This club added new members this year (YAY!) so they wanted everyone to understand what each organization offers our members.</a:t>
            </a:r>
          </a:p>
          <a:p>
            <a:r>
              <a:rPr lang="en-US" sz="1400" b="1" dirty="0"/>
              <a:t> </a:t>
            </a:r>
          </a:p>
          <a:p>
            <a:r>
              <a:rPr lang="en-US" sz="1400" b="1" dirty="0"/>
              <a:t>In April, I had the privilege of attending the Garden Club of Georgia Annual Convention in Peachtree City with many Laurel District representatives!  We learned, socialized, listened, received many awards and enjoyed our time together.  We cheered for Marci Wilcox who was our participant in a flower design contest and she did a beautiful job.  Also in April, I attended the annual Cherokee GC Council Tea in the Ball Ground Botanical Gardens for a special presentation (see article) and lots of fun.</a:t>
            </a:r>
          </a:p>
          <a:p>
            <a:r>
              <a:rPr lang="en-US" sz="1400" b="1" dirty="0"/>
              <a:t> </a:t>
            </a:r>
          </a:p>
          <a:p>
            <a:r>
              <a:rPr lang="en-US" sz="1400" b="1" dirty="0"/>
              <a:t>May brought the annual dk Gallery Bloom II event to benefit the Marietta Educational Garden Center, the Townview GC 75</a:t>
            </a:r>
            <a:r>
              <a:rPr lang="en-US" sz="1400" b="1" baseline="30000" dirty="0"/>
              <a:t>th</a:t>
            </a:r>
            <a:r>
              <a:rPr lang="en-US" sz="1400" b="1" dirty="0"/>
              <a:t> Anniversary in Rome (see articles).  Additionally, I attended the Greenhouse Gang Plant Sale at North Cobb High School in Kennesaw and the Friends of the State Botanical Garden Meeting in Athens.  </a:t>
            </a:r>
          </a:p>
          <a:p>
            <a:r>
              <a:rPr lang="en-US" sz="1400" b="1" dirty="0"/>
              <a:t> </a:t>
            </a:r>
          </a:p>
          <a:p>
            <a:r>
              <a:rPr lang="en-US" sz="1400" b="1" dirty="0"/>
              <a:t>Although we all may not have club meetings in the summer, I know I will see many of you at the planning meetings that take place during those months:  Cannonball Classic Golf Tournament (August 26</a:t>
            </a:r>
            <a:r>
              <a:rPr lang="en-US" sz="1400" b="1" baseline="30000" dirty="0"/>
              <a:t>th</a:t>
            </a:r>
            <a:r>
              <a:rPr lang="en-US" sz="1400" b="1" dirty="0"/>
              <a:t>), Laurel District Annual Meeting (Oct. </a:t>
            </a:r>
            <a:r>
              <a:rPr lang="en-US" sz="1400" b="1" dirty="0" smtClean="0"/>
              <a:t>9</a:t>
            </a:r>
            <a:r>
              <a:rPr lang="en-US" sz="1400" b="1" baseline="30000" dirty="0" smtClean="0"/>
              <a:t>th</a:t>
            </a:r>
            <a:r>
              <a:rPr lang="en-US" sz="1400" b="1" dirty="0" smtClean="0"/>
              <a:t>)</a:t>
            </a:r>
            <a:r>
              <a:rPr lang="en-US" sz="1400" b="1" dirty="0" smtClean="0"/>
              <a:t> </a:t>
            </a:r>
            <a:r>
              <a:rPr lang="en-US" sz="1400" b="1" dirty="0"/>
              <a:t>and Historic Landscape Preservation Fundraiser (November 2</a:t>
            </a:r>
            <a:r>
              <a:rPr lang="en-US" sz="1400" b="1" baseline="30000" dirty="0"/>
              <a:t>nd</a:t>
            </a:r>
            <a:r>
              <a:rPr lang="en-US" sz="1400" b="1" dirty="0"/>
              <a:t>).  Please add these events to your calendars!  For those of you who are planning your 2024-2025 meetings, look for the list of the best 2023-2024 programs submitted in Presidents’ reports coming to your club Presidents soon.   </a:t>
            </a:r>
          </a:p>
          <a:p>
            <a:r>
              <a:rPr lang="en-US" sz="1400" b="1" dirty="0"/>
              <a:t>Stay cool</a:t>
            </a:r>
            <a:r>
              <a:rPr lang="en-US" sz="1400" b="1" dirty="0" smtClean="0"/>
              <a:t>!</a:t>
            </a:r>
          </a:p>
          <a:p>
            <a:endParaRPr lang="en-US" sz="1400" b="1" dirty="0"/>
          </a:p>
          <a:p>
            <a:r>
              <a:rPr lang="en-US" sz="1400" b="1" dirty="0"/>
              <a:t>Cheryl Briscoe, Laurel District Director 2023-2025 </a:t>
            </a:r>
          </a:p>
        </p:txBody>
      </p:sp>
    </p:spTree>
    <p:extLst>
      <p:ext uri="{BB962C8B-B14F-4D97-AF65-F5344CB8AC3E}">
        <p14:creationId xmlns:p14="http://schemas.microsoft.com/office/powerpoint/2010/main" val="10039123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0800000" flipV="1">
            <a:off x="228600" y="0"/>
            <a:ext cx="7086600" cy="400110"/>
          </a:xfrm>
          <a:prstGeom prst="rect">
            <a:avLst/>
          </a:prstGeom>
          <a:solidFill>
            <a:schemeClr val="accent6">
              <a:lumMod val="20000"/>
              <a:lumOff val="80000"/>
            </a:schemeClr>
          </a:solidFill>
        </p:spPr>
        <p:txBody>
          <a:bodyPr wrap="square" rtlCol="0">
            <a:spAutoFit/>
          </a:bodyPr>
          <a:lstStyle/>
          <a:p>
            <a:pPr algn="ctr"/>
            <a:r>
              <a:rPr lang="en-US" b="1" dirty="0" smtClean="0">
                <a:latin typeface="Century Gothic" panose="020B0502020202020204" pitchFamily="34" charset="0"/>
                <a:ea typeface="Ebrima" panose="02000000000000000000" pitchFamily="2" charset="0"/>
                <a:cs typeface="Ebrima" panose="02000000000000000000" pitchFamily="2" charset="0"/>
              </a:rPr>
              <a:t>Cherokee Garden Clubs Council</a:t>
            </a:r>
            <a:endParaRPr lang="en-US" b="1" dirty="0">
              <a:latin typeface="Century Gothic" panose="020B0502020202020204" pitchFamily="34" charset="0"/>
              <a:ea typeface="Ebrima" panose="02000000000000000000" pitchFamily="2" charset="0"/>
              <a:cs typeface="Ebrima" panose="02000000000000000000" pitchFamily="2" charset="0"/>
            </a:endParaRPr>
          </a:p>
        </p:txBody>
      </p:sp>
      <p:sp>
        <p:nvSpPr>
          <p:cNvPr id="3" name="Rectangle 2"/>
          <p:cNvSpPr/>
          <p:nvPr/>
        </p:nvSpPr>
        <p:spPr>
          <a:xfrm flipH="1">
            <a:off x="3667976" y="533401"/>
            <a:ext cx="3875824" cy="492443"/>
          </a:xfrm>
          <a:prstGeom prst="rect">
            <a:avLst/>
          </a:prstGeom>
        </p:spPr>
        <p:txBody>
          <a:bodyPr wrap="square">
            <a:spAutoFit/>
          </a:bodyPr>
          <a:lstStyle/>
          <a:p>
            <a:r>
              <a:rPr lang="en-US" sz="1400" dirty="0"/>
              <a:t> </a:t>
            </a:r>
          </a:p>
          <a:p>
            <a:r>
              <a:rPr lang="en-US" sz="1200" dirty="0">
                <a:latin typeface="Arial" panose="020B0604020202020204" pitchFamily="34" charset="0"/>
                <a:cs typeface="Arial" panose="020B0604020202020204" pitchFamily="34" charset="0"/>
              </a:rPr>
              <a:t> </a:t>
            </a:r>
          </a:p>
        </p:txBody>
      </p:sp>
      <p:pic>
        <p:nvPicPr>
          <p:cNvPr id="3074" name="Picture 2" descr="C:\Users\Shirley\AppData\Local\Packages\Microsoft.Windows.Photos_8wekyb3d8bbwe\TempState\ShareServiceTempFolder\imag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79622"/>
            <a:ext cx="3048000" cy="29541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hirley\AppData\Local\Packages\Microsoft.Windows.Photos_8wekyb3d8bbwe\TempState\ShareServiceTempFolder\imag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9" y="6168874"/>
            <a:ext cx="6943030" cy="36850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8601" y="5105400"/>
            <a:ext cx="3047999" cy="1354217"/>
          </a:xfrm>
          <a:prstGeom prst="rect">
            <a:avLst/>
          </a:prstGeom>
          <a:solidFill>
            <a:schemeClr val="accent3">
              <a:lumMod val="20000"/>
              <a:lumOff val="80000"/>
            </a:schemeClr>
          </a:solidFill>
        </p:spPr>
        <p:txBody>
          <a:bodyPr wrap="square">
            <a:spAutoFit/>
          </a:bodyPr>
          <a:lstStyle/>
          <a:p>
            <a:r>
              <a:rPr lang="en-US" sz="1400" b="1" dirty="0">
                <a:latin typeface="Arial" panose="020B0604020202020204" pitchFamily="34" charset="0"/>
                <a:cs typeface="Arial" panose="020B0604020202020204" pitchFamily="34" charset="0"/>
              </a:rPr>
              <a:t>The Cherokee Council Tea was the perfect setting for honoring Jennie since all the garden clubs in the council work and support the garden. </a:t>
            </a:r>
            <a:r>
              <a:rPr lang="en-US" sz="1400" b="1" dirty="0" smtClean="0">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Article by Cheryl Briscoe</a:t>
            </a:r>
          </a:p>
        </p:txBody>
      </p:sp>
      <p:sp>
        <p:nvSpPr>
          <p:cNvPr id="6" name="Rectangle 5"/>
          <p:cNvSpPr/>
          <p:nvPr/>
        </p:nvSpPr>
        <p:spPr>
          <a:xfrm>
            <a:off x="3439376" y="779622"/>
            <a:ext cx="4163786" cy="2739211"/>
          </a:xfrm>
          <a:prstGeom prst="rect">
            <a:avLst/>
          </a:prstGeom>
          <a:solidFill>
            <a:schemeClr val="accent6">
              <a:lumMod val="20000"/>
              <a:lumOff val="80000"/>
            </a:schemeClr>
          </a:solidFill>
        </p:spPr>
        <p:txBody>
          <a:bodyPr wrap="square">
            <a:spAutoFit/>
          </a:bodyPr>
          <a:lstStyle/>
          <a:p>
            <a:r>
              <a:rPr lang="en-US" sz="1600" b="1" dirty="0">
                <a:latin typeface="Arial" panose="020B0604020202020204" pitchFamily="34" charset="0"/>
                <a:cs typeface="Arial" panose="020B0604020202020204" pitchFamily="34" charset="0"/>
              </a:rPr>
              <a:t>Jennie Byers, Ball Ground Garden Club Member, </a:t>
            </a:r>
            <a:r>
              <a:rPr lang="en-US" sz="1400" dirty="0">
                <a:latin typeface="Arial" panose="020B0604020202020204" pitchFamily="34" charset="0"/>
                <a:cs typeface="Arial" panose="020B0604020202020204" pitchFamily="34" charset="0"/>
              </a:rPr>
              <a:t>was surprised to receive a $1,000  </a:t>
            </a:r>
            <a:r>
              <a:rPr lang="en-US" sz="1400" b="1" dirty="0">
                <a:latin typeface="Arial" panose="020B0604020202020204" pitchFamily="34" charset="0"/>
                <a:cs typeface="Arial" panose="020B0604020202020204" pitchFamily="34" charset="0"/>
              </a:rPr>
              <a:t>“named scholarship” in her honor at the annual Cherokee Council Tea in May.  Jennie joined the Ball Ground Garden Club (Anetsa-Ga-Da) in 1969 and has served the club and the council in many ways over all those years.</a:t>
            </a:r>
          </a:p>
          <a:p>
            <a:r>
              <a:rPr lang="en-US" sz="1400" b="1" dirty="0">
                <a:latin typeface="Arial" panose="020B0604020202020204" pitchFamily="34" charset="0"/>
                <a:cs typeface="Arial" panose="020B0604020202020204" pitchFamily="34" charset="0"/>
              </a:rPr>
              <a:t> </a:t>
            </a:r>
          </a:p>
          <a:p>
            <a:r>
              <a:rPr lang="en-US" sz="1400" b="1" dirty="0">
                <a:latin typeface="Arial" panose="020B0604020202020204" pitchFamily="34" charset="0"/>
                <a:cs typeface="Arial" panose="020B0604020202020204" pitchFamily="34" charset="0"/>
              </a:rPr>
              <a:t>In addition to serving as club President twice, she demonstrated exemplary participation and influential guidance in every facet of the club’s organization.</a:t>
            </a:r>
          </a:p>
        </p:txBody>
      </p:sp>
      <p:sp>
        <p:nvSpPr>
          <p:cNvPr id="7" name="Rectangle 6"/>
          <p:cNvSpPr/>
          <p:nvPr/>
        </p:nvSpPr>
        <p:spPr>
          <a:xfrm>
            <a:off x="3439376" y="3457279"/>
            <a:ext cx="4163786" cy="2554545"/>
          </a:xfrm>
          <a:prstGeom prst="rect">
            <a:avLst/>
          </a:prstGeom>
          <a:solidFill>
            <a:schemeClr val="accent6">
              <a:lumMod val="20000"/>
              <a:lumOff val="80000"/>
            </a:schemeClr>
          </a:solidFill>
        </p:spPr>
        <p:txBody>
          <a:bodyPr wrap="square">
            <a:spAutoFit/>
          </a:bodyPr>
          <a:lstStyle/>
          <a:p>
            <a:r>
              <a:rPr lang="en-US"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In 2012, Jennie led a team of 18 volunteers in the very successful Historic Garden Fundraiser for Gibbs Gardens for its grand opening. Her work with the City of Ball Ground included a Veterans Memorial dedication </a:t>
            </a:r>
            <a:r>
              <a:rPr lang="en-US" sz="1400" dirty="0" smtClean="0">
                <a:latin typeface="Arial" panose="020B0604020202020204" pitchFamily="34" charset="0"/>
                <a:cs typeface="Arial" panose="020B0604020202020204" pitchFamily="34" charset="0"/>
              </a:rPr>
              <a:t>and, </a:t>
            </a:r>
            <a:r>
              <a:rPr lang="en-US" sz="1400" dirty="0">
                <a:latin typeface="Arial" panose="020B0604020202020204" pitchFamily="34" charset="0"/>
                <a:cs typeface="Arial" panose="020B0604020202020204" pitchFamily="34" charset="0"/>
              </a:rPr>
              <a:t>currently, she serves as liaison between the City of Ball Ground and the garden clubs.  Most notably, she helped establish the Ball Ground Botanical Garden in 2015.  She and the Ball Ground Garden Club hosted the Laurel District Annual Meeting at the Wheeler House in 2023.</a:t>
            </a:r>
            <a:endParaRPr lang="en-US" sz="1400" dirty="0"/>
          </a:p>
        </p:txBody>
      </p:sp>
      <p:sp>
        <p:nvSpPr>
          <p:cNvPr id="8" name="Rectangle 7"/>
          <p:cNvSpPr/>
          <p:nvPr/>
        </p:nvSpPr>
        <p:spPr>
          <a:xfrm flipH="1">
            <a:off x="-5943600" y="4213592"/>
            <a:ext cx="4800600" cy="400110"/>
          </a:xfrm>
          <a:prstGeom prst="rect">
            <a:avLst/>
          </a:prstGeom>
        </p:spPr>
        <p:txBody>
          <a:bodyPr wrap="square">
            <a:spAutoFit/>
          </a:bodyPr>
          <a:lstStyle/>
          <a:p>
            <a:r>
              <a:rPr lang="en-US" dirty="0" smtClean="0"/>
              <a:t> </a:t>
            </a:r>
            <a:endParaRPr lang="en-US" dirty="0"/>
          </a:p>
        </p:txBody>
      </p:sp>
      <p:sp>
        <p:nvSpPr>
          <p:cNvPr id="9" name="TextBox 8"/>
          <p:cNvSpPr txBox="1"/>
          <p:nvPr/>
        </p:nvSpPr>
        <p:spPr>
          <a:xfrm>
            <a:off x="228601" y="3886200"/>
            <a:ext cx="3047999" cy="954107"/>
          </a:xfrm>
          <a:prstGeom prst="rect">
            <a:avLst/>
          </a:prstGeom>
          <a:solidFill>
            <a:schemeClr val="accent3">
              <a:lumMod val="40000"/>
              <a:lumOff val="60000"/>
            </a:schemeClr>
          </a:solidFill>
        </p:spPr>
        <p:txBody>
          <a:bodyPr wrap="square" rtlCol="0">
            <a:spAutoFit/>
          </a:bodyPr>
          <a:lstStyle/>
          <a:p>
            <a:r>
              <a:rPr lang="en-US" sz="1400" b="1" dirty="0" smtClean="0"/>
              <a:t>Cheryl Briscoe, District Director; </a:t>
            </a:r>
          </a:p>
          <a:p>
            <a:r>
              <a:rPr lang="en-US" sz="1400" b="1" dirty="0" smtClean="0"/>
              <a:t>Jennie Byers, Ball Ground Honoree; </a:t>
            </a:r>
          </a:p>
          <a:p>
            <a:r>
              <a:rPr lang="en-US" sz="1400" b="1" dirty="0" smtClean="0"/>
              <a:t>Sharon Wilson, Cherokee Council of Garden Clubs President</a:t>
            </a:r>
            <a:endParaRPr lang="en-US" sz="1400" b="1" dirty="0"/>
          </a:p>
        </p:txBody>
      </p:sp>
      <p:sp>
        <p:nvSpPr>
          <p:cNvPr id="10" name="TextBox 9"/>
          <p:cNvSpPr txBox="1"/>
          <p:nvPr/>
        </p:nvSpPr>
        <p:spPr>
          <a:xfrm>
            <a:off x="3771900" y="6324600"/>
            <a:ext cx="3086100" cy="830997"/>
          </a:xfrm>
          <a:prstGeom prst="rect">
            <a:avLst/>
          </a:prstGeom>
          <a:noFill/>
        </p:spPr>
        <p:txBody>
          <a:bodyPr wrap="square" rtlCol="0">
            <a:spAutoFit/>
          </a:bodyPr>
          <a:lstStyle/>
          <a:p>
            <a:r>
              <a:rPr lang="en-US" sz="2400" b="1" dirty="0" smtClean="0">
                <a:solidFill>
                  <a:schemeClr val="bg1"/>
                </a:solidFill>
              </a:rPr>
              <a:t>Cherokee Council of Garden Clubs</a:t>
            </a:r>
            <a:endParaRPr lang="en-US" sz="2400" b="1" dirty="0">
              <a:solidFill>
                <a:schemeClr val="bg1"/>
              </a:solidFill>
            </a:endParaRPr>
          </a:p>
        </p:txBody>
      </p:sp>
    </p:spTree>
    <p:extLst>
      <p:ext uri="{BB962C8B-B14F-4D97-AF65-F5344CB8AC3E}">
        <p14:creationId xmlns:p14="http://schemas.microsoft.com/office/powerpoint/2010/main" val="2285787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739140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t>Creative Study Club</a:t>
            </a:r>
            <a:endParaRPr lang="en-US" sz="3200" b="1" dirty="0"/>
          </a:p>
        </p:txBody>
      </p:sp>
      <p:sp>
        <p:nvSpPr>
          <p:cNvPr id="3" name="Rectangle 2"/>
          <p:cNvSpPr/>
          <p:nvPr/>
        </p:nvSpPr>
        <p:spPr>
          <a:xfrm rot="10800000" flipV="1">
            <a:off x="3657600" y="1476691"/>
            <a:ext cx="3962400" cy="4124206"/>
          </a:xfrm>
          <a:prstGeom prst="rect">
            <a:avLst/>
          </a:prstGeom>
          <a:solidFill>
            <a:schemeClr val="accent3">
              <a:lumMod val="20000"/>
              <a:lumOff val="80000"/>
            </a:schemeClr>
          </a:solidFill>
        </p:spPr>
        <p:txBody>
          <a:bodyPr wrap="square">
            <a:spAutoFit/>
          </a:bodyPr>
          <a:lstStyle/>
          <a:p>
            <a:r>
              <a:rPr lang="en-US" sz="1600" b="1" dirty="0" smtClean="0"/>
              <a:t>Creative </a:t>
            </a:r>
            <a:r>
              <a:rPr lang="en-US" sz="1600" b="1" dirty="0"/>
              <a:t>Study Club </a:t>
            </a:r>
            <a:r>
              <a:rPr lang="en-US" sz="1400" b="1" dirty="0"/>
              <a:t>whose membership is flower show judges held a one-day </a:t>
            </a:r>
            <a:r>
              <a:rPr lang="en-US" sz="1400" b="1" dirty="0" smtClean="0"/>
              <a:t>small standard </a:t>
            </a:r>
            <a:r>
              <a:rPr lang="en-US" sz="1400" b="1" dirty="0"/>
              <a:t>flower show at the Marietta Education Garden Center April </a:t>
            </a:r>
            <a:r>
              <a:rPr lang="en-US" sz="1400" b="1" dirty="0" smtClean="0"/>
              <a:t>23.  </a:t>
            </a:r>
            <a:r>
              <a:rPr lang="en-US" sz="1400" b="1" i="1" dirty="0" smtClean="0"/>
              <a:t>Edna </a:t>
            </a:r>
            <a:r>
              <a:rPr lang="en-US" sz="1400" b="1" i="1" dirty="0"/>
              <a:t>McClellan, the chairman of the show, said, "This is the first time our club tried the</a:t>
            </a:r>
          </a:p>
          <a:p>
            <a:r>
              <a:rPr lang="en-US" sz="1400" b="1" i="1" dirty="0"/>
              <a:t>concept of an NGC small standard flower show, setting up and dismantling a show in</a:t>
            </a:r>
          </a:p>
          <a:p>
            <a:r>
              <a:rPr lang="en-US" sz="1400" b="1" i="1" dirty="0"/>
              <a:t>one day's time. We had three design classes with high-quality exhibits. All the exhibitors</a:t>
            </a:r>
          </a:p>
          <a:p>
            <a:r>
              <a:rPr lang="en-US" sz="1400" b="1" i="1" dirty="0"/>
              <a:t>were student judges who had completed Course IV of the NGC Flower Show School</a:t>
            </a:r>
          </a:p>
          <a:p>
            <a:r>
              <a:rPr lang="en-US" sz="1400" b="1" i="1" dirty="0"/>
              <a:t>held in Marietta</a:t>
            </a:r>
            <a:r>
              <a:rPr lang="en-US" sz="1400" b="1" i="1" dirty="0" smtClean="0"/>
              <a:t>.“</a:t>
            </a:r>
          </a:p>
          <a:p>
            <a:endParaRPr lang="en-US" sz="1400" b="1" i="1" dirty="0"/>
          </a:p>
          <a:p>
            <a:r>
              <a:rPr lang="en-US" sz="1600" b="1" dirty="0"/>
              <a:t>Michelle Culberson</a:t>
            </a:r>
            <a:r>
              <a:rPr lang="en-US" sz="1600" b="1" dirty="0" smtClean="0"/>
              <a:t>, (L) </a:t>
            </a:r>
            <a:r>
              <a:rPr lang="en-US" sz="1600" b="1" dirty="0"/>
              <a:t>a student judge from Ellijay, won the </a:t>
            </a:r>
            <a:r>
              <a:rPr lang="en-US" sz="1600" b="1" u="sng" dirty="0"/>
              <a:t>Best in Show </a:t>
            </a:r>
            <a:r>
              <a:rPr lang="en-US" sz="1600" b="1" dirty="0"/>
              <a:t>award for </a:t>
            </a:r>
            <a:r>
              <a:rPr lang="en-US" sz="1600" b="1" dirty="0" smtClean="0"/>
              <a:t>her entry </a:t>
            </a:r>
            <a:r>
              <a:rPr lang="en-US" sz="1600" b="1" dirty="0"/>
              <a:t>in the design class, </a:t>
            </a:r>
            <a:r>
              <a:rPr lang="en-US" sz="1600" b="1" i="1" dirty="0"/>
              <a:t>Balmy Coastal Plain</a:t>
            </a:r>
            <a:r>
              <a:rPr lang="en-US" sz="1600" b="1" dirty="0" smtClean="0"/>
              <a:t>.</a:t>
            </a:r>
            <a:endParaRPr lang="en-US" sz="1600" b="1" dirty="0"/>
          </a:p>
        </p:txBody>
      </p:sp>
      <p:pic>
        <p:nvPicPr>
          <p:cNvPr id="2050" name="Picture 2" descr="C:\Users\Shirley\Pictures\Karin Guzy checks Hort placement.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5791200"/>
            <a:ext cx="38100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hirley\Pictures\Michelle Culberson arranges her entry in Welcom to Georgia Flower show (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524000"/>
            <a:ext cx="3128918" cy="39343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8600" y="5638800"/>
            <a:ext cx="3429000" cy="4339650"/>
          </a:xfrm>
          <a:prstGeom prst="rect">
            <a:avLst/>
          </a:prstGeom>
          <a:solidFill>
            <a:schemeClr val="accent3">
              <a:lumMod val="20000"/>
              <a:lumOff val="80000"/>
            </a:schemeClr>
          </a:solidFill>
        </p:spPr>
        <p:txBody>
          <a:bodyPr wrap="square">
            <a:spAutoFit/>
          </a:bodyPr>
          <a:lstStyle/>
          <a:p>
            <a:r>
              <a:rPr lang="en-US" sz="1200" b="1" dirty="0"/>
              <a:t>Club members, NGC judges and student judges brought horticulture to fill the 30 classes of horticulture with 93 exhibits. An educational exhibit produced by another student judge showcased Georgia's state parks and preserving native species on public lands to carry out the theme of the flower show, "Welcome to Georgia".</a:t>
            </a:r>
          </a:p>
          <a:p>
            <a:r>
              <a:rPr lang="en-US" sz="1200" b="1" dirty="0"/>
              <a:t>Edna said, "Fair Oaks on Kennesaw Avenue in the historic district, the home of the</a:t>
            </a:r>
          </a:p>
          <a:p>
            <a:r>
              <a:rPr lang="en-US" sz="1200" b="1" dirty="0"/>
              <a:t>garden center, was the perfect location to hold the show. The spacious meeting room held exhibits while horticulture was prepared on the covered porch. The dining room was the site of the brunch for the three panels of judges who could relax in the library and front parlor as they arrived."</a:t>
            </a:r>
          </a:p>
          <a:p>
            <a:r>
              <a:rPr lang="en-US" sz="1200" b="1" dirty="0"/>
              <a:t>As Edna thanked the club members for the hard work of producing a show in one day she mentioned how everyone pitched in and helped wherever it was needed. These small acts of helping each other have been a hallmark of this judges study club </a:t>
            </a:r>
            <a:r>
              <a:rPr lang="en-US" sz="1200" b="1" dirty="0" smtClean="0"/>
              <a:t>founded almost </a:t>
            </a:r>
            <a:r>
              <a:rPr lang="en-US" sz="1200" b="1" dirty="0"/>
              <a:t>70 years ago</a:t>
            </a:r>
            <a:r>
              <a:rPr lang="en-US" sz="1200" b="1" dirty="0" smtClean="0"/>
              <a:t>.</a:t>
            </a:r>
          </a:p>
          <a:p>
            <a:endParaRPr lang="en-US" sz="1200" b="1" dirty="0" smtClean="0"/>
          </a:p>
          <a:p>
            <a:r>
              <a:rPr lang="en-US" sz="1200" b="1" dirty="0" smtClean="0"/>
              <a:t>Submitted by Anna Burns</a:t>
            </a:r>
            <a:endParaRPr lang="en-US" sz="1200" b="1" dirty="0"/>
          </a:p>
        </p:txBody>
      </p:sp>
      <p:sp>
        <p:nvSpPr>
          <p:cNvPr id="5" name="Rectangle 4"/>
          <p:cNvSpPr/>
          <p:nvPr/>
        </p:nvSpPr>
        <p:spPr>
          <a:xfrm>
            <a:off x="228600" y="685801"/>
            <a:ext cx="7162800" cy="707886"/>
          </a:xfrm>
          <a:prstGeom prst="rect">
            <a:avLst/>
          </a:prstGeom>
        </p:spPr>
        <p:txBody>
          <a:bodyPr wrap="square">
            <a:spAutoFit/>
          </a:bodyPr>
          <a:lstStyle/>
          <a:p>
            <a:r>
              <a:rPr lang="en-US" b="1" i="1" u="sng" dirty="0" smtClean="0"/>
              <a:t>“Welcome </a:t>
            </a:r>
            <a:r>
              <a:rPr lang="en-US" b="1" i="1" u="sng" dirty="0"/>
              <a:t>to </a:t>
            </a:r>
            <a:r>
              <a:rPr lang="en-US" b="1" i="1" u="sng" dirty="0" smtClean="0"/>
              <a:t>Georgia” </a:t>
            </a:r>
            <a:r>
              <a:rPr lang="en-US" b="1" u="sng" dirty="0"/>
              <a:t>T</a:t>
            </a:r>
            <a:r>
              <a:rPr lang="en-US" b="1" u="sng" dirty="0" smtClean="0"/>
              <a:t>heme </a:t>
            </a:r>
            <a:r>
              <a:rPr lang="en-US" b="1" u="sng" dirty="0"/>
              <a:t>of Creative Study Club's April Flower </a:t>
            </a:r>
            <a:r>
              <a:rPr lang="en-US" b="1" u="sng" dirty="0" smtClean="0"/>
              <a:t>Show </a:t>
            </a:r>
            <a:r>
              <a:rPr lang="en-US" b="1" u="sng" dirty="0"/>
              <a:t> </a:t>
            </a:r>
            <a:r>
              <a:rPr lang="en-US" b="1" u="sng" dirty="0" smtClean="0"/>
              <a:t>Hosts Amazing Designs/Designers</a:t>
            </a:r>
            <a:endParaRPr lang="en-US" b="1" u="sng" dirty="0"/>
          </a:p>
        </p:txBody>
      </p:sp>
      <p:sp>
        <p:nvSpPr>
          <p:cNvPr id="6" name="TextBox 5"/>
          <p:cNvSpPr txBox="1"/>
          <p:nvPr/>
        </p:nvSpPr>
        <p:spPr>
          <a:xfrm>
            <a:off x="3924301" y="8763000"/>
            <a:ext cx="3467100" cy="523220"/>
          </a:xfrm>
          <a:prstGeom prst="rect">
            <a:avLst/>
          </a:prstGeom>
          <a:noFill/>
        </p:spPr>
        <p:txBody>
          <a:bodyPr wrap="square" rtlCol="0">
            <a:spAutoFit/>
          </a:bodyPr>
          <a:lstStyle/>
          <a:p>
            <a:r>
              <a:rPr lang="en-US" sz="1400" b="1" dirty="0" smtClean="0"/>
              <a:t>Karin Guzy checks on final placement</a:t>
            </a:r>
          </a:p>
          <a:p>
            <a:r>
              <a:rPr lang="en-US" sz="1400" b="1" dirty="0" smtClean="0"/>
              <a:t>For Horticulture</a:t>
            </a:r>
            <a:endParaRPr lang="en-US" sz="1400" b="1" dirty="0"/>
          </a:p>
        </p:txBody>
      </p:sp>
    </p:spTree>
    <p:extLst>
      <p:ext uri="{BB962C8B-B14F-4D97-AF65-F5344CB8AC3E}">
        <p14:creationId xmlns:p14="http://schemas.microsoft.com/office/powerpoint/2010/main" val="1666362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38800" y="981938"/>
            <a:ext cx="4800600" cy="2862322"/>
          </a:xfrm>
          <a:prstGeom prst="rect">
            <a:avLst/>
          </a:prstGeom>
        </p:spPr>
        <p:txBody>
          <a:bodyPr wrap="square">
            <a:spAutoFit/>
          </a:bodyPr>
          <a:lstStyle/>
          <a:p>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pic>
        <p:nvPicPr>
          <p:cNvPr id="1026" name="Picture 2" descr="C:\Users\Shirley\Pictures\IMG_39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678146" y="4965114"/>
            <a:ext cx="3540308" cy="2971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C:\Users\Shirley\Pictures\IMG_4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1" y="1295400"/>
            <a:ext cx="4648200" cy="3122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Shirley\Pictures\IMG_395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47242" y="4858160"/>
            <a:ext cx="3544115" cy="3124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199" y="1295400"/>
            <a:ext cx="1752601" cy="3046988"/>
          </a:xfrm>
          <a:prstGeom prst="rect">
            <a:avLst/>
          </a:prstGeom>
          <a:solidFill>
            <a:schemeClr val="accent2">
              <a:lumMod val="20000"/>
              <a:lumOff val="80000"/>
            </a:schemeClr>
          </a:solidFill>
        </p:spPr>
        <p:txBody>
          <a:bodyPr wrap="square">
            <a:spAutoFit/>
          </a:bodyPr>
          <a:lstStyle/>
          <a:p>
            <a:r>
              <a:rPr lang="en-US" sz="2400" dirty="0"/>
              <a:t>C</a:t>
            </a:r>
            <a:r>
              <a:rPr lang="en-US" sz="2400" dirty="0" smtClean="0"/>
              <a:t>umming</a:t>
            </a:r>
          </a:p>
          <a:p>
            <a:r>
              <a:rPr lang="en-US" sz="2400" dirty="0" smtClean="0"/>
              <a:t>Garden club </a:t>
            </a:r>
            <a:r>
              <a:rPr lang="en-US" sz="2400" dirty="0"/>
              <a:t>fundraising at Cumming Farmers </a:t>
            </a:r>
            <a:r>
              <a:rPr lang="en-US" sz="2400" dirty="0" smtClean="0"/>
              <a:t>Market</a:t>
            </a:r>
            <a:endParaRPr lang="en-US" sz="2400" dirty="0"/>
          </a:p>
          <a:p>
            <a:endParaRPr lang="en-US" sz="2400" dirty="0" smtClean="0"/>
          </a:p>
          <a:p>
            <a:endParaRPr lang="en-US" sz="2400" dirty="0"/>
          </a:p>
        </p:txBody>
      </p:sp>
      <p:sp>
        <p:nvSpPr>
          <p:cNvPr id="5" name="TextBox 4"/>
          <p:cNvSpPr txBox="1"/>
          <p:nvPr/>
        </p:nvSpPr>
        <p:spPr>
          <a:xfrm>
            <a:off x="304800" y="1"/>
            <a:ext cx="71628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i="1" dirty="0" smtClean="0"/>
              <a:t>Cumming Garden Club</a:t>
            </a:r>
            <a:endParaRPr lang="en-US" sz="3200" b="1" i="1" dirty="0"/>
          </a:p>
        </p:txBody>
      </p:sp>
      <p:sp>
        <p:nvSpPr>
          <p:cNvPr id="6" name="Rectangle 5"/>
          <p:cNvSpPr/>
          <p:nvPr/>
        </p:nvSpPr>
        <p:spPr>
          <a:xfrm>
            <a:off x="152401" y="8359406"/>
            <a:ext cx="3429000" cy="1569660"/>
          </a:xfrm>
          <a:prstGeom prst="rect">
            <a:avLst/>
          </a:prstGeom>
          <a:solidFill>
            <a:schemeClr val="accent3">
              <a:lumMod val="20000"/>
              <a:lumOff val="80000"/>
            </a:schemeClr>
          </a:solidFill>
        </p:spPr>
        <p:txBody>
          <a:bodyPr wrap="square">
            <a:spAutoFit/>
          </a:bodyPr>
          <a:lstStyle/>
          <a:p>
            <a:r>
              <a:rPr lang="en-US" sz="1600" b="1" dirty="0"/>
              <a:t>International </a:t>
            </a:r>
            <a:r>
              <a:rPr lang="en-US" sz="1600" b="1" dirty="0" smtClean="0"/>
              <a:t>Club </a:t>
            </a:r>
            <a:r>
              <a:rPr lang="en-US" sz="1600" b="1" dirty="0"/>
              <a:t>students </a:t>
            </a:r>
            <a:r>
              <a:rPr lang="en-US" sz="1600" b="1" dirty="0" smtClean="0"/>
              <a:t>assists </a:t>
            </a:r>
            <a:r>
              <a:rPr lang="en-US" sz="1600" b="1" dirty="0"/>
              <a:t>with sprucing up Poole’s Mill </a:t>
            </a:r>
            <a:r>
              <a:rPr lang="en-US" sz="1600" b="1" dirty="0" smtClean="0"/>
              <a:t>park</a:t>
            </a:r>
          </a:p>
          <a:p>
            <a:r>
              <a:rPr lang="en-US" sz="1600" b="1" dirty="0"/>
              <a:t/>
            </a:r>
            <a:br>
              <a:rPr lang="en-US" sz="1600" b="1" dirty="0"/>
            </a:br>
            <a:r>
              <a:rPr lang="en-US" sz="1600" b="1" dirty="0"/>
              <a:t>Shown is a plaque in memory of Forsyth County Commissioner Charles Welch </a:t>
            </a:r>
          </a:p>
        </p:txBody>
      </p:sp>
      <p:sp>
        <p:nvSpPr>
          <p:cNvPr id="7" name="Rectangle 6"/>
          <p:cNvSpPr/>
          <p:nvPr/>
        </p:nvSpPr>
        <p:spPr>
          <a:xfrm>
            <a:off x="3962399" y="8359406"/>
            <a:ext cx="3124201" cy="1200329"/>
          </a:xfrm>
          <a:prstGeom prst="rect">
            <a:avLst/>
          </a:prstGeom>
          <a:solidFill>
            <a:schemeClr val="accent3">
              <a:lumMod val="20000"/>
              <a:lumOff val="80000"/>
            </a:schemeClr>
          </a:solidFill>
        </p:spPr>
        <p:txBody>
          <a:bodyPr wrap="square">
            <a:spAutoFit/>
          </a:bodyPr>
          <a:lstStyle/>
          <a:p>
            <a:r>
              <a:rPr lang="en-US" sz="1800" b="1" i="1" dirty="0"/>
              <a:t>Club president, Jill Denlea, </a:t>
            </a:r>
            <a:r>
              <a:rPr lang="en-US" sz="1800" dirty="0" smtClean="0"/>
              <a:t>gets </a:t>
            </a:r>
            <a:r>
              <a:rPr lang="en-US" sz="1800" dirty="0"/>
              <a:t>an assist at Poole’s Mill park from her husband, </a:t>
            </a:r>
            <a:r>
              <a:rPr lang="en-US" sz="1800" dirty="0" smtClean="0"/>
              <a:t>Colin</a:t>
            </a:r>
          </a:p>
          <a:p>
            <a:endParaRPr lang="en-US" sz="1800" dirty="0"/>
          </a:p>
        </p:txBody>
      </p:sp>
      <p:sp>
        <p:nvSpPr>
          <p:cNvPr id="2" name="TextBox 1"/>
          <p:cNvSpPr txBox="1"/>
          <p:nvPr/>
        </p:nvSpPr>
        <p:spPr>
          <a:xfrm>
            <a:off x="304800" y="762000"/>
            <a:ext cx="6781801" cy="400110"/>
          </a:xfrm>
          <a:prstGeom prst="rect">
            <a:avLst/>
          </a:prstGeom>
          <a:noFill/>
        </p:spPr>
        <p:txBody>
          <a:bodyPr wrap="square" rtlCol="0">
            <a:spAutoFit/>
          </a:bodyPr>
          <a:lstStyle/>
          <a:p>
            <a:r>
              <a:rPr lang="en-US" b="1" i="1" u="sng" dirty="0" smtClean="0"/>
              <a:t>Cumming Garden Club Shines with Spring Projects</a:t>
            </a:r>
            <a:endParaRPr lang="en-US" b="1" i="1" u="sng" dirty="0"/>
          </a:p>
        </p:txBody>
      </p:sp>
    </p:spTree>
    <p:extLst>
      <p:ext uri="{BB962C8B-B14F-4D97-AF65-F5344CB8AC3E}">
        <p14:creationId xmlns:p14="http://schemas.microsoft.com/office/powerpoint/2010/main" val="965419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hirley\Pictures\IMG_39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959" y="5486400"/>
            <a:ext cx="5060441" cy="35913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hirley\Pictures\IMG_4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46064" y="931866"/>
            <a:ext cx="4308470" cy="43434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flipH="1">
            <a:off x="228596" y="5486400"/>
            <a:ext cx="1981203" cy="4401205"/>
          </a:xfrm>
          <a:prstGeom prst="rect">
            <a:avLst/>
          </a:prstGeom>
          <a:solidFill>
            <a:schemeClr val="accent1">
              <a:lumMod val="20000"/>
              <a:lumOff val="80000"/>
            </a:schemeClr>
          </a:solidFill>
        </p:spPr>
        <p:txBody>
          <a:bodyPr wrap="square">
            <a:spAutoFit/>
          </a:bodyPr>
          <a:lstStyle/>
          <a:p>
            <a:r>
              <a:rPr lang="en-US" b="1" i="1" dirty="0"/>
              <a:t>Forsyth Central High School International Club</a:t>
            </a:r>
            <a:r>
              <a:rPr lang="en-US" dirty="0"/>
              <a:t> </a:t>
            </a:r>
            <a:r>
              <a:rPr lang="en-US" dirty="0" smtClean="0"/>
              <a:t>visits historic </a:t>
            </a:r>
            <a:r>
              <a:rPr lang="en-US" dirty="0"/>
              <a:t>Poole’s Mill learning about the use of the mill by Cherokee Indians who lived in the </a:t>
            </a:r>
            <a:r>
              <a:rPr lang="en-US" dirty="0" smtClean="0"/>
              <a:t>area</a:t>
            </a:r>
          </a:p>
          <a:p>
            <a:endParaRPr lang="en-US" dirty="0"/>
          </a:p>
          <a:p>
            <a:r>
              <a:rPr lang="en-US" sz="1800" dirty="0" smtClean="0"/>
              <a:t>Submitted by Linda Hardie</a:t>
            </a:r>
            <a:endParaRPr lang="en-US" sz="1800" dirty="0"/>
          </a:p>
        </p:txBody>
      </p:sp>
      <p:sp>
        <p:nvSpPr>
          <p:cNvPr id="3" name="Rectangle 2"/>
          <p:cNvSpPr/>
          <p:nvPr/>
        </p:nvSpPr>
        <p:spPr>
          <a:xfrm rot="10800000" flipV="1">
            <a:off x="4850506" y="1350880"/>
            <a:ext cx="1397894" cy="3477875"/>
          </a:xfrm>
          <a:prstGeom prst="rect">
            <a:avLst/>
          </a:prstGeom>
          <a:solidFill>
            <a:schemeClr val="accent1">
              <a:lumMod val="20000"/>
              <a:lumOff val="80000"/>
            </a:schemeClr>
          </a:solidFill>
        </p:spPr>
        <p:txBody>
          <a:bodyPr wrap="square">
            <a:spAutoFit/>
          </a:bodyPr>
          <a:lstStyle/>
          <a:p>
            <a:r>
              <a:rPr lang="en-US" b="1" i="1" dirty="0"/>
              <a:t>GC member Marion Rentz </a:t>
            </a:r>
            <a:r>
              <a:rPr lang="en-US" dirty="0"/>
              <a:t>displays her </a:t>
            </a:r>
            <a:r>
              <a:rPr lang="en-US" dirty="0" smtClean="0"/>
              <a:t>Yard </a:t>
            </a:r>
            <a:r>
              <a:rPr lang="en-US" dirty="0"/>
              <a:t>Art for sale at the Cumming </a:t>
            </a:r>
            <a:r>
              <a:rPr lang="en-US" dirty="0" smtClean="0"/>
              <a:t>Farmers’ </a:t>
            </a:r>
            <a:r>
              <a:rPr lang="en-US" dirty="0"/>
              <a:t>Market</a:t>
            </a:r>
          </a:p>
        </p:txBody>
      </p:sp>
      <p:sp>
        <p:nvSpPr>
          <p:cNvPr id="4" name="TextBox 3"/>
          <p:cNvSpPr txBox="1"/>
          <p:nvPr/>
        </p:nvSpPr>
        <p:spPr>
          <a:xfrm>
            <a:off x="228598" y="228600"/>
            <a:ext cx="2874569" cy="400110"/>
          </a:xfrm>
          <a:prstGeom prst="rect">
            <a:avLst/>
          </a:prstGeom>
          <a:solidFill>
            <a:schemeClr val="accent2">
              <a:lumMod val="20000"/>
              <a:lumOff val="80000"/>
            </a:schemeClr>
          </a:solidFill>
        </p:spPr>
        <p:txBody>
          <a:bodyPr wrap="none" rtlCol="0">
            <a:spAutoFit/>
          </a:bodyPr>
          <a:lstStyle/>
          <a:p>
            <a:r>
              <a:rPr lang="en-US" b="1" dirty="0" smtClean="0"/>
              <a:t>Cumming Garden Club   </a:t>
            </a:r>
            <a:r>
              <a:rPr lang="en-US" dirty="0" smtClean="0"/>
              <a:t>2</a:t>
            </a:r>
            <a:endParaRPr lang="en-US" dirty="0"/>
          </a:p>
        </p:txBody>
      </p:sp>
    </p:spTree>
    <p:extLst>
      <p:ext uri="{BB962C8B-B14F-4D97-AF65-F5344CB8AC3E}">
        <p14:creationId xmlns:p14="http://schemas.microsoft.com/office/powerpoint/2010/main" val="2723241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334000"/>
            <a:ext cx="3352800" cy="3970318"/>
          </a:xfrm>
          <a:prstGeom prst="rect">
            <a:avLst/>
          </a:prstGeom>
          <a:solidFill>
            <a:schemeClr val="accent3">
              <a:lumMod val="20000"/>
              <a:lumOff val="80000"/>
            </a:schemeClr>
          </a:solidFill>
        </p:spPr>
        <p:txBody>
          <a:bodyPr wrap="square">
            <a:spAutoFit/>
          </a:bodyPr>
          <a:lstStyle/>
          <a:p>
            <a:r>
              <a:rPr lang="en-US" sz="1800" dirty="0"/>
              <a:t>The Garden Club of Ellijay and the Gilmer County Library hosted an exhibition titled </a:t>
            </a:r>
            <a:r>
              <a:rPr lang="en-US" sz="1800" b="1" dirty="0"/>
              <a:t>“Imperiled Beauty; Georgia’s Endangered Plants” by Laura C. Martin as part of the Garden Club’s celebration of Garden Week in Georgia.  </a:t>
            </a:r>
            <a:r>
              <a:rPr lang="en-US" sz="1800" b="1" dirty="0" smtClean="0"/>
              <a:t>Mrs.  </a:t>
            </a:r>
            <a:r>
              <a:rPr lang="en-US" sz="1800" b="1" dirty="0"/>
              <a:t>Martin has painted individual representations of Georgia’s endangered plants and produced supporting materials to identify these plants and where in Georgia they are located.  </a:t>
            </a:r>
          </a:p>
        </p:txBody>
      </p:sp>
      <p:sp>
        <p:nvSpPr>
          <p:cNvPr id="3" name="TextBox 2"/>
          <p:cNvSpPr txBox="1"/>
          <p:nvPr/>
        </p:nvSpPr>
        <p:spPr>
          <a:xfrm>
            <a:off x="304800" y="1"/>
            <a:ext cx="7162800" cy="646331"/>
          </a:xfrm>
          <a:prstGeom prst="rect">
            <a:avLst/>
          </a:prstGeom>
          <a:solidFill>
            <a:schemeClr val="accent3">
              <a:lumMod val="40000"/>
              <a:lumOff val="60000"/>
            </a:schemeClr>
          </a:solidFill>
        </p:spPr>
        <p:txBody>
          <a:bodyPr wrap="square" rtlCol="0">
            <a:spAutoFit/>
          </a:bodyPr>
          <a:lstStyle/>
          <a:p>
            <a:pPr algn="ctr"/>
            <a:r>
              <a:rPr lang="en-US" sz="3600" b="1" dirty="0" smtClean="0"/>
              <a:t>The Garden Club of Ellijay</a:t>
            </a:r>
            <a:endParaRPr lang="en-US" sz="3600" b="1"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143000" y="1685328"/>
            <a:ext cx="5562600" cy="3420071"/>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3886200" y="5334000"/>
            <a:ext cx="3428999" cy="4343400"/>
          </a:xfrm>
          <a:prstGeom prst="rect">
            <a:avLst/>
          </a:prstGeom>
        </p:spPr>
      </p:pic>
      <p:sp>
        <p:nvSpPr>
          <p:cNvPr id="6" name="TextBox 5"/>
          <p:cNvSpPr txBox="1"/>
          <p:nvPr/>
        </p:nvSpPr>
        <p:spPr>
          <a:xfrm>
            <a:off x="304800" y="761999"/>
            <a:ext cx="7010399" cy="923330"/>
          </a:xfrm>
          <a:prstGeom prst="rect">
            <a:avLst/>
          </a:prstGeom>
          <a:noFill/>
        </p:spPr>
        <p:txBody>
          <a:bodyPr wrap="square" rtlCol="0">
            <a:spAutoFit/>
          </a:bodyPr>
          <a:lstStyle/>
          <a:p>
            <a:r>
              <a:rPr lang="en-US" sz="1800" b="1" i="1" u="sng" dirty="0" smtClean="0"/>
              <a:t>Great Ways to Celebrate:  Garden Club of Ellijay Hosts Exhibition,  Gifts Gardening Books to Library, and Secures Proclamation of Garden Week in GA</a:t>
            </a:r>
            <a:endParaRPr lang="en-US" sz="1800" b="1" i="1" u="sng" dirty="0"/>
          </a:p>
        </p:txBody>
      </p:sp>
    </p:spTree>
    <p:extLst>
      <p:ext uri="{BB962C8B-B14F-4D97-AF65-F5344CB8AC3E}">
        <p14:creationId xmlns:p14="http://schemas.microsoft.com/office/powerpoint/2010/main" val="3684450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213593"/>
            <a:ext cx="6781800" cy="1631216"/>
          </a:xfrm>
          <a:prstGeom prst="rect">
            <a:avLst/>
          </a:prstGeom>
          <a:solidFill>
            <a:schemeClr val="accent5">
              <a:lumMod val="20000"/>
              <a:lumOff val="80000"/>
            </a:schemeClr>
          </a:solidFill>
        </p:spPr>
        <p:txBody>
          <a:bodyPr wrap="square">
            <a:spAutoFit/>
          </a:bodyPr>
          <a:lstStyle/>
          <a:p>
            <a:r>
              <a:rPr lang="en-US" b="1" dirty="0"/>
              <a:t>National Garden Clubs, Inc. publishes books for kids to begin a lifelong love of gardening, care for the environment.  </a:t>
            </a:r>
            <a:r>
              <a:rPr lang="en-US" b="1" i="1" dirty="0"/>
              <a:t>The club purchased three of these books and donated them to Gilmer County Library in honor of the future gardeners in their county and gave away another set during Garden Week</a:t>
            </a:r>
            <a:r>
              <a:rPr lang="en-US" b="1" i="1" dirty="0" smtClean="0"/>
              <a:t>. </a:t>
            </a:r>
            <a:endParaRPr lang="en-US" sz="1800" dirty="0"/>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3352800" y="6152586"/>
            <a:ext cx="3810000" cy="3220014"/>
          </a:xfrm>
          <a:prstGeom prst="rect">
            <a:avLst/>
          </a:prstGeom>
        </p:spPr>
      </p:pic>
      <p:sp>
        <p:nvSpPr>
          <p:cNvPr id="4" name="Rectangle 3"/>
          <p:cNvSpPr/>
          <p:nvPr/>
        </p:nvSpPr>
        <p:spPr>
          <a:xfrm rot="10800000" flipV="1">
            <a:off x="381000" y="6156068"/>
            <a:ext cx="2819400" cy="3046988"/>
          </a:xfrm>
          <a:prstGeom prst="rect">
            <a:avLst/>
          </a:prstGeom>
          <a:solidFill>
            <a:schemeClr val="accent5">
              <a:lumMod val="20000"/>
              <a:lumOff val="80000"/>
            </a:schemeClr>
          </a:solidFill>
        </p:spPr>
        <p:txBody>
          <a:bodyPr wrap="square">
            <a:spAutoFit/>
          </a:bodyPr>
          <a:lstStyle/>
          <a:p>
            <a:r>
              <a:rPr lang="en-US" b="1" dirty="0"/>
              <a:t>Charlie Paris, Commissioner of Gilmer County, officially proclaimed Garden Week in Gilmer County as the club enjoyed their week of </a:t>
            </a:r>
            <a:r>
              <a:rPr lang="en-US" b="1" dirty="0" smtClean="0"/>
              <a:t>activities.</a:t>
            </a:r>
          </a:p>
          <a:p>
            <a:endParaRPr lang="en-US" b="1" dirty="0" smtClean="0"/>
          </a:p>
          <a:p>
            <a:r>
              <a:rPr lang="en-US" sz="1600" b="1" dirty="0" smtClean="0"/>
              <a:t>Submitted by  Joanne Waddey, Vice-president</a:t>
            </a:r>
            <a:endParaRPr lang="en-US" sz="1600" b="1"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990600" y="838200"/>
            <a:ext cx="5105400" cy="3048000"/>
          </a:xfrm>
          <a:prstGeom prst="rect">
            <a:avLst/>
          </a:prstGeom>
        </p:spPr>
      </p:pic>
      <p:sp>
        <p:nvSpPr>
          <p:cNvPr id="6" name="TextBox 5"/>
          <p:cNvSpPr txBox="1"/>
          <p:nvPr/>
        </p:nvSpPr>
        <p:spPr>
          <a:xfrm>
            <a:off x="609600" y="152400"/>
            <a:ext cx="2818657" cy="400110"/>
          </a:xfrm>
          <a:prstGeom prst="rect">
            <a:avLst/>
          </a:prstGeom>
          <a:solidFill>
            <a:schemeClr val="accent3">
              <a:lumMod val="40000"/>
              <a:lumOff val="60000"/>
            </a:schemeClr>
          </a:solidFill>
        </p:spPr>
        <p:txBody>
          <a:bodyPr wrap="none" rtlCol="0">
            <a:spAutoFit/>
          </a:bodyPr>
          <a:lstStyle/>
          <a:p>
            <a:r>
              <a:rPr lang="en-US" b="1" dirty="0" smtClean="0"/>
              <a:t>Garden  Club of Ellijay   2</a:t>
            </a:r>
            <a:endParaRPr lang="en-US" b="1" dirty="0"/>
          </a:p>
        </p:txBody>
      </p:sp>
    </p:spTree>
    <p:extLst>
      <p:ext uri="{BB962C8B-B14F-4D97-AF65-F5344CB8AC3E}">
        <p14:creationId xmlns:p14="http://schemas.microsoft.com/office/powerpoint/2010/main" val="684611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304800" y="1752600"/>
            <a:ext cx="3619500" cy="7848302"/>
          </a:xfrm>
          <a:prstGeom prst="rect">
            <a:avLst/>
          </a:prstGeom>
          <a:solidFill>
            <a:schemeClr val="accent6">
              <a:lumMod val="20000"/>
              <a:lumOff val="80000"/>
            </a:schemeClr>
          </a:solidFill>
        </p:spPr>
        <p:txBody>
          <a:bodyPr wrap="square">
            <a:spAutoFit/>
          </a:bodyPr>
          <a:lstStyle/>
          <a:p>
            <a:r>
              <a:rPr lang="en-US" sz="1400" b="1" dirty="0" smtClean="0"/>
              <a:t>The </a:t>
            </a:r>
            <a:r>
              <a:rPr lang="en-US" sz="1400" b="1" dirty="0"/>
              <a:t>Flower Garden Club has been very busy this spring with several projects.  In March, members visited the Lembeck Center in Marietta for the fourth year to help 140 preschoolers plant seeds, sing songs about plants, do an art activity and hear a story about seeds and plants</a:t>
            </a:r>
            <a:r>
              <a:rPr lang="en-US" sz="1400" b="1" dirty="0" smtClean="0"/>
              <a:t>.</a:t>
            </a:r>
          </a:p>
          <a:p>
            <a:endParaRPr lang="en-US" sz="1400" b="1" dirty="0"/>
          </a:p>
          <a:p>
            <a:r>
              <a:rPr lang="en-US" sz="1400" b="1" dirty="0" smtClean="0"/>
              <a:t>  </a:t>
            </a:r>
            <a:r>
              <a:rPr lang="en-US" sz="1400" b="1" dirty="0"/>
              <a:t>Also members continued to collect used plastic pots to recycle at Lowe’s for our recycling project. </a:t>
            </a:r>
            <a:endParaRPr lang="en-US" sz="1400" b="1" dirty="0" smtClean="0"/>
          </a:p>
          <a:p>
            <a:endParaRPr lang="en-US" sz="1400" b="1" dirty="0"/>
          </a:p>
          <a:p>
            <a:r>
              <a:rPr lang="en-US" sz="1400" b="1" dirty="0" smtClean="0"/>
              <a:t>Our </a:t>
            </a:r>
            <a:r>
              <a:rPr lang="en-US" sz="1400" b="1" dirty="0"/>
              <a:t>biggest project to date is creating a school garden at Hayes Elementary School.  In November, project chairmen visited the site at the elementary school and in December, the site was cleared with financial assistance of the club, the Rotary Club of Marietta Metro, the PTSA, and Creative Landscaping. </a:t>
            </a:r>
            <a:endParaRPr lang="en-US" sz="1400" b="1" dirty="0" smtClean="0"/>
          </a:p>
          <a:p>
            <a:endParaRPr lang="en-US" sz="1400" b="1" dirty="0" smtClean="0"/>
          </a:p>
          <a:p>
            <a:r>
              <a:rPr lang="en-US" sz="1400" b="1" dirty="0" smtClean="0"/>
              <a:t>The </a:t>
            </a:r>
            <a:r>
              <a:rPr lang="en-US" sz="1400" b="1" dirty="0"/>
              <a:t>club received a $1,000 grant from the National Garden Club in December and in April, a wall was painted by members and members of the Rotary Club constructed 6 benches for the outdoor classroom.  Large plants were purchased, and members contributed plants from their own yards .</a:t>
            </a:r>
            <a:r>
              <a:rPr lang="en-US" sz="1400" b="1" dirty="0" smtClean="0"/>
              <a:t> </a:t>
            </a:r>
            <a:r>
              <a:rPr lang="en-US" sz="1400" b="1" dirty="0"/>
              <a:t>O</a:t>
            </a:r>
            <a:r>
              <a:rPr lang="en-US" sz="1400" b="1" dirty="0" smtClean="0"/>
              <a:t>n </a:t>
            </a:r>
            <a:r>
              <a:rPr lang="en-US" sz="1400" b="1" dirty="0"/>
              <a:t>April 27</a:t>
            </a:r>
            <a:r>
              <a:rPr lang="en-US" sz="1400" b="1" baseline="30000" dirty="0"/>
              <a:t>th</a:t>
            </a:r>
            <a:r>
              <a:rPr lang="en-US" sz="1400" b="1" dirty="0"/>
              <a:t> the plants and paths were installed at the school by club members, </a:t>
            </a:r>
            <a:endParaRPr lang="en-US" sz="1400" b="1" dirty="0" smtClean="0"/>
          </a:p>
          <a:p>
            <a:endParaRPr lang="en-US" sz="1400" b="1" dirty="0"/>
          </a:p>
          <a:p>
            <a:r>
              <a:rPr lang="en-US" sz="1400" b="1" dirty="0" smtClean="0"/>
              <a:t>Rotarians </a:t>
            </a:r>
            <a:r>
              <a:rPr lang="en-US" sz="1400" b="1" dirty="0"/>
              <a:t>and parents and children from the school.  The club was able to install a picnic bench as well, and we look forward to adding more elements to the garden.  </a:t>
            </a:r>
            <a:endParaRPr lang="en-US" sz="1400" b="1" dirty="0" smtClean="0"/>
          </a:p>
          <a:p>
            <a:endParaRPr lang="en-US" sz="1400" b="1" dirty="0"/>
          </a:p>
          <a:p>
            <a:r>
              <a:rPr lang="en-US" sz="1400" b="1" dirty="0" smtClean="0"/>
              <a:t>Submitted by Maye Suddath</a:t>
            </a:r>
            <a:endParaRPr lang="en-US" sz="1400" b="1" dirty="0"/>
          </a:p>
        </p:txBody>
      </p:sp>
      <p:pic>
        <p:nvPicPr>
          <p:cNvPr id="7" name="Picture 6" descr="A garden with a metal pole and a metal pole&#10;&#10;Description automatically generated with medium confidence"/>
          <p:cNvPicPr/>
          <p:nvPr/>
        </p:nvPicPr>
        <p:blipFill>
          <a:blip r:embed="rId2">
            <a:extLst>
              <a:ext uri="{28A0092B-C50C-407E-A947-70E740481C1C}">
                <a14:useLocalDpi xmlns:a14="http://schemas.microsoft.com/office/drawing/2010/main" val="0"/>
              </a:ext>
            </a:extLst>
          </a:blip>
          <a:stretch>
            <a:fillRect/>
          </a:stretch>
        </p:blipFill>
        <p:spPr>
          <a:xfrm rot="5400000">
            <a:off x="4339907" y="1451294"/>
            <a:ext cx="2597784" cy="3200402"/>
          </a:xfrm>
          <a:prstGeom prst="rect">
            <a:avLst/>
          </a:prstGeom>
        </p:spPr>
      </p:pic>
      <p:pic>
        <p:nvPicPr>
          <p:cNvPr id="8" name="Picture 7" descr="A picnic table in a park&#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rot="5400000">
            <a:off x="4051840" y="7593522"/>
            <a:ext cx="1878517" cy="1905001"/>
          </a:xfrm>
          <a:prstGeom prst="rect">
            <a:avLst/>
          </a:prstGeom>
        </p:spPr>
      </p:pic>
      <p:pic>
        <p:nvPicPr>
          <p:cNvPr id="9" name="Picture 8" descr="A group of benches in a yard&#10;&#10;Description automatically generated"/>
          <p:cNvPicPr/>
          <p:nvPr/>
        </p:nvPicPr>
        <p:blipFill>
          <a:blip r:embed="rId4">
            <a:extLst>
              <a:ext uri="{28A0092B-C50C-407E-A947-70E740481C1C}">
                <a14:useLocalDpi xmlns:a14="http://schemas.microsoft.com/office/drawing/2010/main" val="0"/>
              </a:ext>
            </a:extLst>
          </a:blip>
          <a:stretch>
            <a:fillRect/>
          </a:stretch>
        </p:blipFill>
        <p:spPr>
          <a:xfrm rot="5400000">
            <a:off x="4229099" y="4381499"/>
            <a:ext cx="2819400" cy="3200401"/>
          </a:xfrm>
          <a:prstGeom prst="rect">
            <a:avLst/>
          </a:prstGeom>
        </p:spPr>
      </p:pic>
      <p:sp>
        <p:nvSpPr>
          <p:cNvPr id="2" name="TextBox 1"/>
          <p:cNvSpPr txBox="1"/>
          <p:nvPr/>
        </p:nvSpPr>
        <p:spPr>
          <a:xfrm>
            <a:off x="304800" y="228600"/>
            <a:ext cx="7239000" cy="707886"/>
          </a:xfrm>
          <a:prstGeom prst="rect">
            <a:avLst/>
          </a:prstGeom>
          <a:solidFill>
            <a:srgbClr val="FFFF99"/>
          </a:solidFill>
          <a:ln>
            <a:solidFill>
              <a:schemeClr val="accent6">
                <a:lumMod val="50000"/>
              </a:schemeClr>
            </a:solidFill>
          </a:ln>
          <a:effectLst>
            <a:glow rad="63500">
              <a:schemeClr val="accent6">
                <a:satMod val="175000"/>
                <a:alpha val="40000"/>
              </a:schemeClr>
            </a:glow>
          </a:effectLst>
        </p:spPr>
        <p:txBody>
          <a:bodyPr wrap="square" rtlCol="0">
            <a:spAutoFit/>
          </a:bodyPr>
          <a:lstStyle/>
          <a:p>
            <a:pPr algn="ctr"/>
            <a:r>
              <a:rPr lang="en-US" sz="4000" b="1" dirty="0" smtClean="0">
                <a:latin typeface="Blackadder ITC" panose="04020505051007020D02" pitchFamily="82" charset="0"/>
              </a:rPr>
              <a:t>Flower Garden Club</a:t>
            </a:r>
            <a:endParaRPr lang="en-US" sz="4000" b="1" dirty="0">
              <a:latin typeface="Blackadder ITC" panose="04020505051007020D02" pitchFamily="82" charset="0"/>
            </a:endParaRPr>
          </a:p>
        </p:txBody>
      </p:sp>
      <p:sp>
        <p:nvSpPr>
          <p:cNvPr id="3" name="Rectangle 2"/>
          <p:cNvSpPr/>
          <p:nvPr/>
        </p:nvSpPr>
        <p:spPr>
          <a:xfrm>
            <a:off x="304800" y="1066800"/>
            <a:ext cx="6934200" cy="400110"/>
          </a:xfrm>
          <a:prstGeom prst="rect">
            <a:avLst/>
          </a:prstGeom>
        </p:spPr>
        <p:txBody>
          <a:bodyPr wrap="square">
            <a:spAutoFit/>
          </a:bodyPr>
          <a:lstStyle/>
          <a:p>
            <a:r>
              <a:rPr lang="en-US" b="1" i="1" u="sng" dirty="0"/>
              <a:t>Flower Garden Club  </a:t>
            </a:r>
            <a:r>
              <a:rPr lang="en-US" b="1" i="1" u="sng" dirty="0" smtClean="0"/>
              <a:t>Receives NGC Grant, Creates School Garden</a:t>
            </a:r>
            <a:endParaRPr lang="en-US" b="1" i="1" u="sng" dirty="0"/>
          </a:p>
        </p:txBody>
      </p:sp>
    </p:spTree>
    <p:extLst>
      <p:ext uri="{BB962C8B-B14F-4D97-AF65-F5344CB8AC3E}">
        <p14:creationId xmlns:p14="http://schemas.microsoft.com/office/powerpoint/2010/main" val="3524647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4" descr="A group of older people standing together&#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34" y="838200"/>
            <a:ext cx="5953566"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5" descr="A person holding a book&#10;&#10;Description automatically gener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9201" y="4343400"/>
            <a:ext cx="1509799" cy="17488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6" descr="A person holding a rectangular object&#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201" y="7662492"/>
            <a:ext cx="1581730" cy="1844122"/>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2" name="Rectangle 4"/>
          <p:cNvSpPr>
            <a:spLocks noChangeArrowheads="1"/>
          </p:cNvSpPr>
          <p:nvPr/>
        </p:nvSpPr>
        <p:spPr bwMode="auto">
          <a:xfrm>
            <a:off x="344902" y="4311655"/>
            <a:ext cx="5217697" cy="5242746"/>
          </a:xfrm>
          <a:prstGeom prst="rect">
            <a:avLst/>
          </a:prstGeom>
          <a:solidFill>
            <a:schemeClr val="accent3">
              <a:lumMod val="20000"/>
              <a:lumOff val="80000"/>
            </a:schemeClr>
          </a:solidFill>
          <a:ln>
            <a:noFill/>
          </a:ln>
          <a:effectLst/>
          <a:extLst/>
        </p:spPr>
        <p:txBody>
          <a:bodyPr vert="horz" wrap="square" lIns="101882" tIns="50941" rIns="101882" bIns="50941" numCol="1" anchor="ctr" anchorCtr="0" compatLnSpc="1">
            <a:prstTxWarp prst="textNoShape">
              <a:avLst/>
            </a:prstTxWarp>
            <a:spAutoFit/>
          </a:bodyPr>
          <a:lstStyle/>
          <a:p>
            <a:pPr fontAlgn="base">
              <a:spcBef>
                <a:spcPct val="0"/>
              </a:spcBef>
              <a:spcAft>
                <a:spcPct val="0"/>
              </a:spcAft>
            </a:pPr>
            <a:r>
              <a:rPr lang="en-US" altLang="en-US" b="1" i="1" u="sng" dirty="0">
                <a:latin typeface="Aptos"/>
                <a:ea typeface="Aptos"/>
                <a:cs typeface="Times New Roman" pitchFamily="18" charset="0"/>
              </a:rPr>
              <a:t>The Jonquil Garden Club </a:t>
            </a:r>
            <a:r>
              <a:rPr lang="en-US" altLang="en-US" b="1" i="1" u="sng" dirty="0" smtClean="0">
                <a:latin typeface="Aptos"/>
                <a:ea typeface="Aptos"/>
                <a:cs typeface="Times New Roman" pitchFamily="18" charset="0"/>
              </a:rPr>
              <a:t>Receives </a:t>
            </a:r>
            <a:r>
              <a:rPr lang="en-US" altLang="en-US" b="1" i="1" u="sng" dirty="0">
                <a:latin typeface="Aptos"/>
                <a:ea typeface="Aptos"/>
                <a:cs typeface="Times New Roman" pitchFamily="18" charset="0"/>
              </a:rPr>
              <a:t>2023 </a:t>
            </a:r>
            <a:r>
              <a:rPr lang="en-US" altLang="en-US" b="1" i="1" u="sng" dirty="0" smtClean="0">
                <a:latin typeface="Aptos"/>
                <a:ea typeface="Aptos"/>
                <a:cs typeface="Times New Roman" pitchFamily="18" charset="0"/>
              </a:rPr>
              <a:t>KSB Community </a:t>
            </a:r>
            <a:r>
              <a:rPr lang="en-US" altLang="en-US" b="1" i="1" u="sng" dirty="0">
                <a:latin typeface="Aptos"/>
                <a:ea typeface="Aptos"/>
                <a:cs typeface="Times New Roman" pitchFamily="18" charset="0"/>
              </a:rPr>
              <a:t>Partner Award</a:t>
            </a:r>
          </a:p>
          <a:p>
            <a:pPr fontAlgn="base">
              <a:spcBef>
                <a:spcPct val="0"/>
              </a:spcBef>
              <a:spcAft>
                <a:spcPct val="0"/>
              </a:spcAft>
            </a:pPr>
            <a:r>
              <a:rPr lang="en-US" altLang="en-US" sz="1400" b="1" dirty="0" smtClean="0">
                <a:latin typeface="Aptos"/>
                <a:ea typeface="Aptos"/>
                <a:cs typeface="Times New Roman" pitchFamily="18" charset="0"/>
              </a:rPr>
              <a:t>        </a:t>
            </a:r>
            <a:endParaRPr lang="en-US" altLang="en-US" sz="1400" b="1" dirty="0">
              <a:latin typeface="Arial" pitchFamily="34" charset="0"/>
              <a:cs typeface="Arial" pitchFamily="34" charset="0"/>
            </a:endParaRPr>
          </a:p>
          <a:p>
            <a:pPr eaLnBrk="0" fontAlgn="base" hangingPunct="0">
              <a:spcBef>
                <a:spcPct val="0"/>
              </a:spcBef>
              <a:spcAft>
                <a:spcPct val="0"/>
              </a:spcAft>
            </a:pPr>
            <a:r>
              <a:rPr lang="en-US" altLang="en-US" sz="1400" b="1" dirty="0">
                <a:solidFill>
                  <a:srgbClr val="222222"/>
                </a:solidFill>
                <a:latin typeface="Arial" pitchFamily="34" charset="0"/>
                <a:ea typeface="Aptos"/>
                <a:cs typeface="Arial" pitchFamily="34" charset="0"/>
              </a:rPr>
              <a:t>Keep Smyrna Beautiful is a non-profit organization in Smyrna  </a:t>
            </a:r>
            <a:r>
              <a:rPr lang="en-US" altLang="en-US" sz="1400" b="1" dirty="0" smtClean="0">
                <a:solidFill>
                  <a:srgbClr val="222222"/>
                </a:solidFill>
                <a:latin typeface="Arial" pitchFamily="34" charset="0"/>
                <a:ea typeface="Aptos"/>
                <a:cs typeface="Arial" pitchFamily="34" charset="0"/>
              </a:rPr>
              <a:t>whose mission </a:t>
            </a:r>
            <a:r>
              <a:rPr lang="en-US" altLang="en-US" sz="1400" b="1" dirty="0">
                <a:solidFill>
                  <a:srgbClr val="222222"/>
                </a:solidFill>
                <a:latin typeface="Arial" pitchFamily="34" charset="0"/>
                <a:ea typeface="Aptos"/>
                <a:cs typeface="Arial" pitchFamily="34" charset="0"/>
              </a:rPr>
              <a:t>is</a:t>
            </a:r>
            <a:r>
              <a:rPr lang="en-US" altLang="en-US" sz="1400" b="1" dirty="0">
                <a:solidFill>
                  <a:srgbClr val="333333"/>
                </a:solidFill>
                <a:latin typeface="Segoe UI" pitchFamily="34" charset="0"/>
                <a:ea typeface="Aptos"/>
                <a:cs typeface="Segoe UI" pitchFamily="34" charset="0"/>
              </a:rPr>
              <a:t/>
            </a:r>
            <a:br>
              <a:rPr lang="en-US" altLang="en-US" sz="1400" b="1" dirty="0">
                <a:solidFill>
                  <a:srgbClr val="333333"/>
                </a:solidFill>
                <a:latin typeface="Segoe UI" pitchFamily="34" charset="0"/>
                <a:ea typeface="Aptos"/>
                <a:cs typeface="Segoe UI" pitchFamily="34" charset="0"/>
              </a:rPr>
            </a:br>
            <a:r>
              <a:rPr lang="en-US" altLang="en-US" sz="1400" b="1" dirty="0">
                <a:solidFill>
                  <a:srgbClr val="333333"/>
                </a:solidFill>
                <a:latin typeface="Segoe UI" pitchFamily="34" charset="0"/>
                <a:ea typeface="Aptos"/>
                <a:cs typeface="Segoe UI" pitchFamily="34" charset="0"/>
              </a:rPr>
              <a:t>to bring together the resources of government, businesses and residents of the City of Smyrna to protect and improve the quality of life and the environment in the community</a:t>
            </a:r>
            <a:r>
              <a:rPr lang="en-US" altLang="en-US" sz="1400" b="1" dirty="0" smtClean="0">
                <a:solidFill>
                  <a:srgbClr val="333333"/>
                </a:solidFill>
                <a:latin typeface="Segoe UI" pitchFamily="34" charset="0"/>
                <a:ea typeface="Aptos"/>
                <a:cs typeface="Segoe UI" pitchFamily="34" charset="0"/>
              </a:rPr>
              <a:t>. </a:t>
            </a:r>
          </a:p>
          <a:p>
            <a:pPr eaLnBrk="0" fontAlgn="base" hangingPunct="0">
              <a:spcBef>
                <a:spcPct val="0"/>
              </a:spcBef>
              <a:spcAft>
                <a:spcPct val="0"/>
              </a:spcAft>
            </a:pPr>
            <a:endParaRPr lang="en-US" altLang="en-US" sz="1400" b="1" dirty="0">
              <a:latin typeface="Arial" pitchFamily="34" charset="0"/>
              <a:cs typeface="Arial" pitchFamily="34" charset="0"/>
            </a:endParaRPr>
          </a:p>
          <a:p>
            <a:pPr eaLnBrk="0" fontAlgn="base" hangingPunct="0">
              <a:spcBef>
                <a:spcPct val="0"/>
              </a:spcBef>
              <a:spcAft>
                <a:spcPct val="0"/>
              </a:spcAft>
            </a:pPr>
            <a:r>
              <a:rPr lang="en-US" altLang="en-US" sz="1400" b="1" dirty="0">
                <a:solidFill>
                  <a:srgbClr val="333333"/>
                </a:solidFill>
                <a:latin typeface="Segoe UI" pitchFamily="34" charset="0"/>
                <a:ea typeface="Aptos"/>
                <a:cs typeface="Segoe UI" pitchFamily="34" charset="0"/>
              </a:rPr>
              <a:t>In April, they presented a Community Partner Award to the Jonquil Garden Club.  In a statement by the Director of KSB, the Jonquil Garden Club </a:t>
            </a:r>
            <a:r>
              <a:rPr lang="en-US" altLang="en-US" sz="1400" b="1" dirty="0">
                <a:solidFill>
                  <a:srgbClr val="333333"/>
                </a:solidFill>
                <a:latin typeface="Aptos"/>
                <a:ea typeface="Aptos"/>
                <a:cs typeface="Segoe UI" pitchFamily="34" charset="0"/>
              </a:rPr>
              <a:t>“</a:t>
            </a:r>
            <a:r>
              <a:rPr lang="en-US" altLang="en-US" sz="1400" b="1" dirty="0">
                <a:solidFill>
                  <a:srgbClr val="333333"/>
                </a:solidFill>
                <a:latin typeface="Segoe UI" pitchFamily="34" charset="0"/>
                <a:ea typeface="Aptos"/>
                <a:cs typeface="Segoe UI" pitchFamily="34" charset="0"/>
              </a:rPr>
              <a:t>has been instrumental in their partnership with Keep Smyrna Beautiful, from partnering with us in maintaining the beautiful Sensory Garden, to volunteering for the Annual Garden Tour, and more</a:t>
            </a:r>
            <a:r>
              <a:rPr lang="en-US" altLang="en-US" sz="1400" b="1" dirty="0">
                <a:solidFill>
                  <a:srgbClr val="333333"/>
                </a:solidFill>
                <a:latin typeface="Aptos"/>
                <a:ea typeface="Aptos"/>
                <a:cs typeface="Segoe UI" pitchFamily="34" charset="0"/>
              </a:rPr>
              <a:t>—</a:t>
            </a:r>
            <a:r>
              <a:rPr lang="en-US" altLang="en-US" sz="1400" b="1" dirty="0">
                <a:solidFill>
                  <a:srgbClr val="333333"/>
                </a:solidFill>
                <a:latin typeface="Segoe UI" pitchFamily="34" charset="0"/>
                <a:ea typeface="Aptos"/>
                <a:cs typeface="Segoe UI" pitchFamily="34" charset="0"/>
              </a:rPr>
              <a:t>your group has been a wonderful community partner over the years.  For this reason, we have chosen your group as a 2023 Award Winner.</a:t>
            </a:r>
            <a:r>
              <a:rPr lang="en-US" altLang="en-US" sz="1400" b="1" dirty="0">
                <a:solidFill>
                  <a:srgbClr val="333333"/>
                </a:solidFill>
                <a:latin typeface="Aptos"/>
                <a:ea typeface="Aptos"/>
                <a:cs typeface="Segoe UI" pitchFamily="34" charset="0"/>
              </a:rPr>
              <a:t>”</a:t>
            </a:r>
            <a:r>
              <a:rPr lang="en-US" altLang="en-US" sz="1400" b="1" dirty="0">
                <a:solidFill>
                  <a:srgbClr val="333333"/>
                </a:solidFill>
                <a:latin typeface="Segoe UI" pitchFamily="34" charset="0"/>
                <a:ea typeface="Aptos"/>
                <a:cs typeface="Segoe UI" pitchFamily="34" charset="0"/>
              </a:rPr>
              <a:t>  </a:t>
            </a:r>
            <a:r>
              <a:rPr lang="en-US" altLang="en-US" sz="1400" b="1" dirty="0" smtClean="0">
                <a:solidFill>
                  <a:srgbClr val="333333"/>
                </a:solidFill>
                <a:latin typeface="Segoe UI" pitchFamily="34" charset="0"/>
                <a:ea typeface="Aptos"/>
                <a:cs typeface="Segoe UI" pitchFamily="34" charset="0"/>
              </a:rPr>
              <a:t>   </a:t>
            </a:r>
          </a:p>
          <a:p>
            <a:pPr eaLnBrk="0" fontAlgn="base" hangingPunct="0">
              <a:spcBef>
                <a:spcPct val="0"/>
              </a:spcBef>
              <a:spcAft>
                <a:spcPct val="0"/>
              </a:spcAft>
            </a:pPr>
            <a:endParaRPr lang="en-US" altLang="en-US" sz="1400" b="1" dirty="0">
              <a:latin typeface="Arial" pitchFamily="34" charset="0"/>
              <a:cs typeface="Arial" pitchFamily="34" charset="0"/>
            </a:endParaRPr>
          </a:p>
          <a:p>
            <a:pPr eaLnBrk="0" fontAlgn="base" hangingPunct="0">
              <a:spcBef>
                <a:spcPct val="0"/>
              </a:spcBef>
              <a:spcAft>
                <a:spcPct val="0"/>
              </a:spcAft>
            </a:pPr>
            <a:r>
              <a:rPr lang="en-US" altLang="en-US" sz="1400" b="1" dirty="0">
                <a:solidFill>
                  <a:srgbClr val="333333"/>
                </a:solidFill>
                <a:latin typeface="Segoe UI" pitchFamily="34" charset="0"/>
                <a:ea typeface="Aptos"/>
                <a:cs typeface="Segoe UI" pitchFamily="34" charset="0"/>
              </a:rPr>
              <a:t>At a picnic to present the awards, members of the Jonquil Garden Club, including Sensory Garden Chairperson Shirley Priest, and members of the Sensory Garden Team, attended and were honored to accept the award.  </a:t>
            </a:r>
            <a:endParaRPr lang="en-US" altLang="en-US" sz="1400" dirty="0">
              <a:latin typeface="Arial" pitchFamily="34" charset="0"/>
              <a:cs typeface="Arial" pitchFamily="34" charset="0"/>
            </a:endParaRPr>
          </a:p>
        </p:txBody>
      </p:sp>
      <p:sp>
        <p:nvSpPr>
          <p:cNvPr id="3" name="Rectangle 5"/>
          <p:cNvSpPr>
            <a:spLocks noChangeArrowheads="1"/>
          </p:cNvSpPr>
          <p:nvPr/>
        </p:nvSpPr>
        <p:spPr bwMode="auto">
          <a:xfrm rot="10800000" flipH="1" flipV="1">
            <a:off x="6608736" y="1502436"/>
            <a:ext cx="1011264" cy="2334257"/>
          </a:xfrm>
          <a:prstGeom prst="rect">
            <a:avLst/>
          </a:prstGeom>
          <a:solidFill>
            <a:schemeClr val="accent3">
              <a:lumMod val="20000"/>
              <a:lumOff val="80000"/>
            </a:schemeClr>
          </a:solidFill>
          <a:ln>
            <a:solidFill>
              <a:schemeClr val="tx2">
                <a:lumMod val="60000"/>
                <a:lumOff val="40000"/>
              </a:schemeClr>
            </a:solidFill>
          </a:ln>
          <a:effectLst/>
          <a:extLst/>
        </p:spPr>
        <p:txBody>
          <a:bodyPr vert="horz" wrap="square" lIns="101882" tIns="50941" rIns="101882" bIns="50941" numCol="1" anchor="ctr" anchorCtr="0" compatLnSpc="1">
            <a:prstTxWarp prst="textNoShape">
              <a:avLst/>
            </a:prstTxWarp>
            <a:spAutoFit/>
          </a:bodyPr>
          <a:lstStyle/>
          <a:p>
            <a:pPr fontAlgn="base">
              <a:spcBef>
                <a:spcPct val="0"/>
              </a:spcBef>
              <a:spcAft>
                <a:spcPct val="0"/>
              </a:spcAft>
            </a:pPr>
            <a:r>
              <a:rPr lang="en-US" altLang="en-US" sz="1300" u="sng" dirty="0">
                <a:solidFill>
                  <a:srgbClr val="222222"/>
                </a:solidFill>
                <a:latin typeface="Arial" pitchFamily="34" charset="0"/>
                <a:ea typeface="Aptos"/>
                <a:cs typeface="Arial" pitchFamily="34" charset="0"/>
              </a:rPr>
              <a:t>  </a:t>
            </a:r>
            <a:endParaRPr lang="en-US" altLang="en-US" sz="600" dirty="0" smtClean="0">
              <a:latin typeface="Arial" pitchFamily="34" charset="0"/>
              <a:cs typeface="Arial" pitchFamily="34" charset="0"/>
            </a:endParaRPr>
          </a:p>
          <a:p>
            <a:pPr eaLnBrk="0" fontAlgn="base" hangingPunct="0">
              <a:spcBef>
                <a:spcPct val="0"/>
              </a:spcBef>
              <a:spcAft>
                <a:spcPct val="0"/>
              </a:spcAft>
            </a:pPr>
            <a:r>
              <a:rPr lang="en-US" altLang="en-US" sz="1400" b="1" dirty="0" smtClean="0">
                <a:solidFill>
                  <a:srgbClr val="222222"/>
                </a:solidFill>
                <a:latin typeface="Arial" pitchFamily="34" charset="0"/>
                <a:ea typeface="Aptos"/>
                <a:cs typeface="Arial" pitchFamily="34" charset="0"/>
              </a:rPr>
              <a:t>Members who</a:t>
            </a:r>
            <a:endParaRPr lang="en-US" altLang="en-US" sz="1400" b="1" dirty="0" smtClean="0">
              <a:latin typeface="Arial" pitchFamily="34" charset="0"/>
              <a:cs typeface="Arial" pitchFamily="34" charset="0"/>
            </a:endParaRPr>
          </a:p>
          <a:p>
            <a:pPr eaLnBrk="0" fontAlgn="base" hangingPunct="0">
              <a:spcBef>
                <a:spcPct val="0"/>
              </a:spcBef>
              <a:spcAft>
                <a:spcPct val="0"/>
              </a:spcAft>
            </a:pPr>
            <a:r>
              <a:rPr lang="en-US" altLang="en-US" sz="1400" b="1" dirty="0">
                <a:solidFill>
                  <a:srgbClr val="222222"/>
                </a:solidFill>
                <a:latin typeface="Arial" pitchFamily="34" charset="0"/>
                <a:ea typeface="Aptos"/>
                <a:cs typeface="Arial" pitchFamily="34" charset="0"/>
              </a:rPr>
              <a:t>a</a:t>
            </a:r>
            <a:r>
              <a:rPr lang="en-US" altLang="en-US" sz="1400" b="1" dirty="0" smtClean="0">
                <a:solidFill>
                  <a:srgbClr val="222222"/>
                </a:solidFill>
                <a:latin typeface="Arial" pitchFamily="34" charset="0"/>
                <a:ea typeface="Aptos"/>
                <a:cs typeface="Arial" pitchFamily="34" charset="0"/>
              </a:rPr>
              <a:t>ttended </a:t>
            </a:r>
            <a:r>
              <a:rPr lang="en-US" altLang="en-US" sz="1400" b="1" dirty="0">
                <a:solidFill>
                  <a:srgbClr val="222222"/>
                </a:solidFill>
                <a:latin typeface="Arial" pitchFamily="34" charset="0"/>
                <a:ea typeface="Aptos"/>
                <a:cs typeface="Arial" pitchFamily="34" charset="0"/>
              </a:rPr>
              <a:t>the picnic to receive the </a:t>
            </a:r>
            <a:r>
              <a:rPr lang="en-US" altLang="en-US" sz="1400" b="1" dirty="0" smtClean="0">
                <a:solidFill>
                  <a:srgbClr val="222222"/>
                </a:solidFill>
                <a:latin typeface="Arial" pitchFamily="34" charset="0"/>
                <a:ea typeface="Aptos"/>
                <a:cs typeface="Arial" pitchFamily="34" charset="0"/>
              </a:rPr>
              <a:t>award</a:t>
            </a:r>
            <a:r>
              <a:rPr lang="en-US" altLang="en-US" sz="1400" b="1" dirty="0" smtClean="0">
                <a:latin typeface="Aptos"/>
                <a:ea typeface="Aptos"/>
                <a:cs typeface="Times New Roman" pitchFamily="18" charset="0"/>
              </a:rPr>
              <a:t>   </a:t>
            </a:r>
            <a:endParaRPr lang="en-US" altLang="en-US" sz="1400" b="1" dirty="0">
              <a:latin typeface="Arial" pitchFamily="34" charset="0"/>
              <a:cs typeface="Arial" pitchFamily="34" charset="0"/>
            </a:endParaRPr>
          </a:p>
          <a:p>
            <a:pPr eaLnBrk="0" fontAlgn="base" hangingPunct="0">
              <a:spcBef>
                <a:spcPct val="0"/>
              </a:spcBef>
              <a:spcAft>
                <a:spcPct val="0"/>
              </a:spcAft>
            </a:pPr>
            <a:endParaRPr lang="en-US" altLang="en-US" dirty="0">
              <a:latin typeface="Arial" pitchFamily="34" charset="0"/>
              <a:cs typeface="Arial" pitchFamily="34" charset="0"/>
            </a:endParaRPr>
          </a:p>
        </p:txBody>
      </p:sp>
      <p:sp>
        <p:nvSpPr>
          <p:cNvPr id="4" name="Rectangle 6"/>
          <p:cNvSpPr>
            <a:spLocks noChangeArrowheads="1"/>
          </p:cNvSpPr>
          <p:nvPr/>
        </p:nvSpPr>
        <p:spPr bwMode="auto">
          <a:xfrm rot="10800000" flipV="1">
            <a:off x="5686480" y="6339513"/>
            <a:ext cx="1844513" cy="1026207"/>
          </a:xfrm>
          <a:prstGeom prst="rect">
            <a:avLst/>
          </a:prstGeom>
          <a:solidFill>
            <a:schemeClr val="accent3">
              <a:lumMod val="20000"/>
              <a:lumOff val="80000"/>
            </a:schemeClr>
          </a:solidFill>
          <a:ln>
            <a:solidFill>
              <a:schemeClr val="tx2">
                <a:lumMod val="60000"/>
                <a:lumOff val="40000"/>
              </a:schemeClr>
            </a:solidFill>
          </a:ln>
          <a:effectLst/>
          <a:extLst/>
        </p:spPr>
        <p:txBody>
          <a:bodyPr vert="horz" wrap="square" lIns="101882" tIns="50941" rIns="101882" bIns="50941" numCol="1" anchor="ctr" anchorCtr="0" compatLnSpc="1">
            <a:prstTxWarp prst="textNoShape">
              <a:avLst/>
            </a:prstTxWarp>
            <a:spAutoFit/>
          </a:bodyPr>
          <a:lstStyle/>
          <a:p>
            <a:pPr fontAlgn="base">
              <a:spcBef>
                <a:spcPct val="0"/>
              </a:spcBef>
              <a:spcAft>
                <a:spcPct val="0"/>
              </a:spcAft>
            </a:pPr>
            <a:r>
              <a:rPr lang="en-US" altLang="en-US" sz="1200" b="1" dirty="0">
                <a:latin typeface="Aptos"/>
                <a:ea typeface="Aptos"/>
                <a:cs typeface="Times New Roman" pitchFamily="18" charset="0"/>
              </a:rPr>
              <a:t>Shirley Priest, Sensory Garden Chairperson,  receives</a:t>
            </a:r>
            <a:endParaRPr lang="en-US" altLang="en-US" sz="1200" b="1" dirty="0">
              <a:latin typeface="Arial" pitchFamily="34" charset="0"/>
              <a:cs typeface="Arial" pitchFamily="34" charset="0"/>
            </a:endParaRPr>
          </a:p>
          <a:p>
            <a:pPr eaLnBrk="0" fontAlgn="base" hangingPunct="0">
              <a:spcBef>
                <a:spcPct val="0"/>
              </a:spcBef>
              <a:spcAft>
                <a:spcPct val="0"/>
              </a:spcAft>
            </a:pPr>
            <a:r>
              <a:rPr lang="en-US" altLang="en-US" sz="1200" b="1" dirty="0">
                <a:latin typeface="Aptos"/>
                <a:ea typeface="Aptos"/>
                <a:cs typeface="Times New Roman" pitchFamily="18" charset="0"/>
              </a:rPr>
              <a:t>The KSB Community Partner Award </a:t>
            </a:r>
            <a:endParaRPr lang="en-US" altLang="en-US" sz="1200" b="1" dirty="0">
              <a:latin typeface="Arial" pitchFamily="34" charset="0"/>
              <a:cs typeface="Arial" pitchFamily="34" charset="0"/>
            </a:endParaRPr>
          </a:p>
        </p:txBody>
      </p:sp>
      <p:sp>
        <p:nvSpPr>
          <p:cNvPr id="5" name="TextBox 4"/>
          <p:cNvSpPr txBox="1"/>
          <p:nvPr/>
        </p:nvSpPr>
        <p:spPr>
          <a:xfrm>
            <a:off x="344902" y="0"/>
            <a:ext cx="7186091" cy="584775"/>
          </a:xfrm>
          <a:prstGeom prst="rect">
            <a:avLst/>
          </a:prstGeom>
          <a:solidFill>
            <a:srgbClr val="EEF5E3"/>
          </a:solidFill>
          <a:ln w="38100">
            <a:solidFill>
              <a:schemeClr val="tx2">
                <a:lumMod val="60000"/>
                <a:lumOff val="40000"/>
              </a:schemeClr>
            </a:solidFill>
          </a:ln>
        </p:spPr>
        <p:txBody>
          <a:bodyPr wrap="square" rtlCol="0">
            <a:spAutoFit/>
          </a:bodyPr>
          <a:lstStyle/>
          <a:p>
            <a:pPr algn="ctr"/>
            <a:r>
              <a:rPr lang="en-US" sz="3200" b="1" dirty="0" smtClean="0"/>
              <a:t>Jonquil Garden Club</a:t>
            </a:r>
            <a:endParaRPr lang="en-US" sz="3200" b="1" dirty="0"/>
          </a:p>
        </p:txBody>
      </p:sp>
    </p:spTree>
    <p:extLst>
      <p:ext uri="{BB962C8B-B14F-4D97-AF65-F5344CB8AC3E}">
        <p14:creationId xmlns:p14="http://schemas.microsoft.com/office/powerpoint/2010/main" val="8911767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2670718" cy="400110"/>
          </a:xfrm>
          <a:prstGeom prst="rect">
            <a:avLst/>
          </a:prstGeom>
          <a:solidFill>
            <a:schemeClr val="accent3">
              <a:lumMod val="20000"/>
              <a:lumOff val="80000"/>
            </a:schemeClr>
          </a:solidFill>
        </p:spPr>
        <p:txBody>
          <a:bodyPr wrap="square" rtlCol="0">
            <a:spAutoFit/>
          </a:bodyPr>
          <a:lstStyle/>
          <a:p>
            <a:r>
              <a:rPr lang="en-US" b="1" dirty="0" smtClean="0"/>
              <a:t>Jonquil Garden Club  2</a:t>
            </a:r>
            <a:endParaRPr lang="en-US" b="1" dirty="0"/>
          </a:p>
        </p:txBody>
      </p:sp>
      <p:pic>
        <p:nvPicPr>
          <p:cNvPr id="4" name="Picture 3" descr="A group of people at a garden shop&#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3609472" y="7015696"/>
            <a:ext cx="3858127" cy="2737904"/>
          </a:xfrm>
          <a:prstGeom prst="rect">
            <a:avLst/>
          </a:prstGeom>
        </p:spPr>
      </p:pic>
      <p:pic>
        <p:nvPicPr>
          <p:cNvPr id="5" name="Picture 4" descr="A person in a wheelchair in a wheelchair with a person in a parking lot&#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3661610" y="4008116"/>
            <a:ext cx="3805990" cy="2909114"/>
          </a:xfrm>
          <a:prstGeom prst="rect">
            <a:avLst/>
          </a:prstGeom>
        </p:spPr>
      </p:pic>
      <p:pic>
        <p:nvPicPr>
          <p:cNvPr id="6" name="Picture 5" descr="A group of people standing around a table with flowers&#10;&#10;Description automatically generated"/>
          <p:cNvPicPr/>
          <p:nvPr/>
        </p:nvPicPr>
        <p:blipFill>
          <a:blip r:embed="rId4" cstate="print">
            <a:extLst>
              <a:ext uri="{28A0092B-C50C-407E-A947-70E740481C1C}">
                <a14:useLocalDpi xmlns:a14="http://schemas.microsoft.com/office/drawing/2010/main" val="0"/>
              </a:ext>
            </a:extLst>
          </a:blip>
          <a:stretch>
            <a:fillRect/>
          </a:stretch>
        </p:blipFill>
        <p:spPr>
          <a:xfrm>
            <a:off x="3661610" y="1143001"/>
            <a:ext cx="3805990" cy="2743199"/>
          </a:xfrm>
          <a:prstGeom prst="rect">
            <a:avLst/>
          </a:prstGeom>
        </p:spPr>
      </p:pic>
      <p:sp>
        <p:nvSpPr>
          <p:cNvPr id="7" name="Rectangle 6"/>
          <p:cNvSpPr/>
          <p:nvPr/>
        </p:nvSpPr>
        <p:spPr>
          <a:xfrm>
            <a:off x="76200" y="1143001"/>
            <a:ext cx="3429915" cy="4524315"/>
          </a:xfrm>
          <a:prstGeom prst="rect">
            <a:avLst/>
          </a:prstGeom>
          <a:solidFill>
            <a:schemeClr val="accent3">
              <a:lumMod val="20000"/>
              <a:lumOff val="80000"/>
            </a:schemeClr>
          </a:solidFill>
          <a:ln>
            <a:noFill/>
          </a:ln>
          <a:effectLst>
            <a:glow rad="139700">
              <a:schemeClr val="accent5">
                <a:satMod val="175000"/>
                <a:alpha val="40000"/>
              </a:schemeClr>
            </a:glow>
          </a:effectLst>
        </p:spPr>
        <p:txBody>
          <a:bodyPr wrap="square">
            <a:spAutoFit/>
          </a:bodyPr>
          <a:lstStyle/>
          <a:p>
            <a:r>
              <a:rPr lang="en-US" sz="1200" b="1" dirty="0"/>
              <a:t>The Jonquil Garden Club held its Annual Plant Sale on Sunday, May 5, at the Smyrna Handmade Market.  The sale is held to raise funds for a horticultural student scholarship, as well as various club projects and activities.  </a:t>
            </a:r>
            <a:endParaRPr lang="en-US" sz="1200" b="1" dirty="0" smtClean="0"/>
          </a:p>
          <a:p>
            <a:endParaRPr lang="en-US" sz="1200" b="1" dirty="0"/>
          </a:p>
          <a:p>
            <a:r>
              <a:rPr lang="en-US" sz="1200" b="1" dirty="0" smtClean="0"/>
              <a:t>This </a:t>
            </a:r>
            <a:r>
              <a:rPr lang="en-US" sz="1200" b="1" dirty="0"/>
              <a:t>year’s sale was a fantastic </a:t>
            </a:r>
            <a:r>
              <a:rPr lang="en-US" sz="1200" b="1" dirty="0" smtClean="0"/>
              <a:t>success</a:t>
            </a:r>
            <a:r>
              <a:rPr lang="en-US" sz="1200" b="1" dirty="0"/>
              <a:t>!</a:t>
            </a:r>
            <a:r>
              <a:rPr lang="en-US" sz="1200" b="1" dirty="0" smtClean="0"/>
              <a:t>  </a:t>
            </a:r>
            <a:r>
              <a:rPr lang="en-US" sz="1200" b="1" dirty="0"/>
              <a:t>Seasoned gardeners and novices came to purchase plants that were provided from club members’ </a:t>
            </a:r>
            <a:r>
              <a:rPr lang="en-US" sz="1200" b="1" dirty="0" smtClean="0"/>
              <a:t> </a:t>
            </a:r>
            <a:r>
              <a:rPr lang="en-US" sz="1200" b="1" dirty="0"/>
              <a:t>gardens.  Tables of native plants, sun </a:t>
            </a:r>
            <a:r>
              <a:rPr lang="en-US" sz="1200" b="1" dirty="0" smtClean="0"/>
              <a:t>and </a:t>
            </a:r>
            <a:r>
              <a:rPr lang="en-US" sz="1200" b="1" dirty="0"/>
              <a:t>shade varieties, annuals and perennials were all available at very reasonable prices.  </a:t>
            </a:r>
            <a:endParaRPr lang="en-US" sz="1200" b="1" dirty="0" smtClean="0"/>
          </a:p>
          <a:p>
            <a:endParaRPr lang="en-US" sz="1200" b="1" dirty="0"/>
          </a:p>
          <a:p>
            <a:r>
              <a:rPr lang="en-US" sz="1200" b="1" dirty="0" smtClean="0"/>
              <a:t>An </a:t>
            </a:r>
            <a:r>
              <a:rPr lang="en-US" sz="1200" b="1" dirty="0"/>
              <a:t>“Ask an Expert” table provided expert answers to </a:t>
            </a:r>
            <a:r>
              <a:rPr lang="en-US" sz="1200" b="1" dirty="0" smtClean="0"/>
              <a:t>customers’ queries</a:t>
            </a:r>
            <a:r>
              <a:rPr lang="en-US" sz="1200" b="1" dirty="0"/>
              <a:t>, along with several of the club’s </a:t>
            </a:r>
            <a:r>
              <a:rPr lang="en-US" sz="1200" b="1" dirty="0" smtClean="0"/>
              <a:t>Master Gardeners </a:t>
            </a:r>
            <a:r>
              <a:rPr lang="en-US" sz="1200" b="1" dirty="0"/>
              <a:t>and gardening experts who helped buyers understand the growth habit and conditions needed for their purchases. </a:t>
            </a:r>
            <a:endParaRPr lang="en-US" sz="1200" b="1" dirty="0" smtClean="0"/>
          </a:p>
          <a:p>
            <a:r>
              <a:rPr lang="en-US" sz="1200" b="1" dirty="0" smtClean="0"/>
              <a:t> </a:t>
            </a:r>
            <a:r>
              <a:rPr lang="en-US" sz="1200" b="1" dirty="0"/>
              <a:t>A table of small floral bouquets were beautiful and popular especially with children who came along with their parents. The club exceeded their expectations and was thrilled with the turn-out and support </a:t>
            </a:r>
            <a:r>
              <a:rPr lang="en-US" sz="1200" b="1" dirty="0" smtClean="0"/>
              <a:t>of </a:t>
            </a:r>
            <a:r>
              <a:rPr lang="en-US" sz="1200" b="1" dirty="0"/>
              <a:t>the Smyrna community! </a:t>
            </a:r>
            <a:endParaRPr lang="en-US" sz="1200" b="1" dirty="0" smtClean="0"/>
          </a:p>
          <a:p>
            <a:r>
              <a:rPr lang="en-US" sz="1200" b="1" dirty="0" smtClean="0"/>
              <a:t>Submitted by Michele Cox </a:t>
            </a:r>
            <a:endParaRPr lang="en-US" sz="1200" b="1" dirty="0"/>
          </a:p>
        </p:txBody>
      </p:sp>
      <p:sp>
        <p:nvSpPr>
          <p:cNvPr id="8" name="TextBox 7"/>
          <p:cNvSpPr txBox="1"/>
          <p:nvPr/>
        </p:nvSpPr>
        <p:spPr>
          <a:xfrm>
            <a:off x="76200" y="400110"/>
            <a:ext cx="5791200" cy="461665"/>
          </a:xfrm>
          <a:prstGeom prst="rect">
            <a:avLst/>
          </a:prstGeom>
          <a:noFill/>
        </p:spPr>
        <p:txBody>
          <a:bodyPr wrap="square" rtlCol="0">
            <a:spAutoFit/>
          </a:bodyPr>
          <a:lstStyle/>
          <a:p>
            <a:r>
              <a:rPr lang="en-US" sz="2400" b="1" i="1" u="sng" dirty="0" smtClean="0"/>
              <a:t>Jonquils Exceed Goal With Annual Plant Sale</a:t>
            </a:r>
            <a:endParaRPr lang="en-US" sz="2400" b="1" i="1" u="sng" dirty="0"/>
          </a:p>
        </p:txBody>
      </p:sp>
      <p:pic>
        <p:nvPicPr>
          <p:cNvPr id="1026" name="Picture 2" descr="C:\Users\Shirley\Pictures\1772247584853520242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599" y="5796267"/>
            <a:ext cx="3277515" cy="39573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flipH="1">
            <a:off x="228601" y="8001000"/>
            <a:ext cx="1562556" cy="1323439"/>
          </a:xfrm>
          <a:prstGeom prst="rect">
            <a:avLst/>
          </a:prstGeom>
          <a:noFill/>
        </p:spPr>
        <p:txBody>
          <a:bodyPr wrap="square" rtlCol="0">
            <a:spAutoFit/>
          </a:bodyPr>
          <a:lstStyle/>
          <a:p>
            <a:r>
              <a:rPr lang="en-US" b="1" u="sng" dirty="0" smtClean="0">
                <a:solidFill>
                  <a:schemeClr val="bg1"/>
                </a:solidFill>
              </a:rPr>
              <a:t>Eva Tackett Assists Happy Customers</a:t>
            </a:r>
            <a:endParaRPr lang="en-US" b="1" u="sng" dirty="0">
              <a:solidFill>
                <a:schemeClr val="bg1"/>
              </a:solidFill>
            </a:endParaRPr>
          </a:p>
        </p:txBody>
      </p:sp>
      <p:sp>
        <p:nvSpPr>
          <p:cNvPr id="10" name="TextBox 9"/>
          <p:cNvSpPr txBox="1"/>
          <p:nvPr/>
        </p:nvSpPr>
        <p:spPr>
          <a:xfrm rot="10800000" flipH="1" flipV="1">
            <a:off x="3609472" y="2316209"/>
            <a:ext cx="1443790" cy="1631216"/>
          </a:xfrm>
          <a:prstGeom prst="rect">
            <a:avLst/>
          </a:prstGeom>
          <a:noFill/>
        </p:spPr>
        <p:txBody>
          <a:bodyPr wrap="square" rtlCol="0">
            <a:spAutoFit/>
          </a:bodyPr>
          <a:lstStyle/>
          <a:p>
            <a:r>
              <a:rPr lang="en-US" b="1" i="1" u="sng" dirty="0" smtClean="0">
                <a:solidFill>
                  <a:schemeClr val="bg1"/>
                </a:solidFill>
                <a:latin typeface="Bahnschrift" panose="020B0502040204020203" pitchFamily="34" charset="0"/>
              </a:rPr>
              <a:t>Young Customer</a:t>
            </a:r>
          </a:p>
          <a:p>
            <a:r>
              <a:rPr lang="en-US" b="1" i="1" u="sng" dirty="0" smtClean="0">
                <a:solidFill>
                  <a:schemeClr val="bg1"/>
                </a:solidFill>
                <a:latin typeface="Bahnschrift" panose="020B0502040204020203" pitchFamily="34" charset="0"/>
              </a:rPr>
              <a:t>Buying Flowers for Mom</a:t>
            </a:r>
            <a:endParaRPr lang="en-US" b="1" i="1" u="sng" dirty="0">
              <a:solidFill>
                <a:schemeClr val="bg1"/>
              </a:solidFill>
              <a:latin typeface="Bahnschrift" panose="020B0502040204020203" pitchFamily="34" charset="0"/>
            </a:endParaRPr>
          </a:p>
        </p:txBody>
      </p:sp>
      <p:sp>
        <p:nvSpPr>
          <p:cNvPr id="11" name="TextBox 10"/>
          <p:cNvSpPr txBox="1"/>
          <p:nvPr/>
        </p:nvSpPr>
        <p:spPr>
          <a:xfrm rot="10800000" flipH="1" flipV="1">
            <a:off x="3661610" y="6120200"/>
            <a:ext cx="3577390" cy="830997"/>
          </a:xfrm>
          <a:prstGeom prst="rect">
            <a:avLst/>
          </a:prstGeom>
          <a:noFill/>
        </p:spPr>
        <p:txBody>
          <a:bodyPr wrap="square" rtlCol="0">
            <a:spAutoFit/>
          </a:bodyPr>
          <a:lstStyle/>
          <a:p>
            <a:r>
              <a:rPr lang="en-US" sz="2400" b="1" u="sng" dirty="0" smtClean="0">
                <a:solidFill>
                  <a:schemeClr val="bg1"/>
                </a:solidFill>
                <a:latin typeface="Franklin Gothic Medium" panose="020B0603020102020204" pitchFamily="34" charset="0"/>
              </a:rPr>
              <a:t>Yes, We Need </a:t>
            </a:r>
            <a:r>
              <a:rPr lang="en-US" sz="2400" b="1" u="sng" dirty="0">
                <a:solidFill>
                  <a:schemeClr val="bg1"/>
                </a:solidFill>
                <a:latin typeface="Franklin Gothic Medium" panose="020B0603020102020204" pitchFamily="34" charset="0"/>
              </a:rPr>
              <a:t>S</a:t>
            </a:r>
            <a:r>
              <a:rPr lang="en-US" sz="2400" b="1" u="sng" dirty="0" smtClean="0">
                <a:solidFill>
                  <a:schemeClr val="bg1"/>
                </a:solidFill>
                <a:latin typeface="Franklin Gothic Medium" panose="020B0603020102020204" pitchFamily="34" charset="0"/>
              </a:rPr>
              <a:t>hade Plants!</a:t>
            </a:r>
            <a:endParaRPr lang="en-US" sz="2400" b="1" u="sng" dirty="0">
              <a:solidFill>
                <a:schemeClr val="bg1"/>
              </a:solidFill>
              <a:latin typeface="Franklin Gothic Medium" panose="020B0603020102020204" pitchFamily="34" charset="0"/>
            </a:endParaRPr>
          </a:p>
        </p:txBody>
      </p:sp>
      <p:sp>
        <p:nvSpPr>
          <p:cNvPr id="12" name="TextBox 11"/>
          <p:cNvSpPr txBox="1"/>
          <p:nvPr/>
        </p:nvSpPr>
        <p:spPr>
          <a:xfrm rot="10800000" flipH="1" flipV="1">
            <a:off x="3569443" y="8753000"/>
            <a:ext cx="3378014" cy="830997"/>
          </a:xfrm>
          <a:prstGeom prst="rect">
            <a:avLst/>
          </a:prstGeom>
          <a:noFill/>
        </p:spPr>
        <p:txBody>
          <a:bodyPr wrap="square" rtlCol="0">
            <a:spAutoFit/>
          </a:bodyPr>
          <a:lstStyle/>
          <a:p>
            <a:r>
              <a:rPr lang="en-US" b="1" u="sng" dirty="0" smtClean="0">
                <a:solidFill>
                  <a:schemeClr val="bg1"/>
                </a:solidFill>
              </a:rPr>
              <a:t>From our Gardens</a:t>
            </a:r>
            <a:r>
              <a:rPr lang="en-US" b="1" dirty="0" smtClean="0">
                <a:solidFill>
                  <a:schemeClr val="bg1"/>
                </a:solidFill>
              </a:rPr>
              <a:t>:  </a:t>
            </a:r>
            <a:r>
              <a:rPr lang="en-US" sz="2400" b="1" dirty="0" smtClean="0">
                <a:solidFill>
                  <a:schemeClr val="bg1"/>
                </a:solidFill>
              </a:rPr>
              <a:t>Natives for Sun and Shade</a:t>
            </a:r>
            <a:endParaRPr lang="en-US" sz="2400" b="1" dirty="0">
              <a:solidFill>
                <a:schemeClr val="bg1"/>
              </a:solidFill>
            </a:endParaRPr>
          </a:p>
        </p:txBody>
      </p:sp>
    </p:spTree>
    <p:extLst>
      <p:ext uri="{BB962C8B-B14F-4D97-AF65-F5344CB8AC3E}">
        <p14:creationId xmlns:p14="http://schemas.microsoft.com/office/powerpoint/2010/main" val="2432512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6799" y="1115943"/>
            <a:ext cx="2743199" cy="4541756"/>
          </a:xfrm>
          <a:prstGeom prst="rect">
            <a:avLst/>
          </a:prstGeom>
          <a:solidFill>
            <a:schemeClr val="accent5">
              <a:lumMod val="20000"/>
              <a:lumOff val="80000"/>
            </a:schemeClr>
          </a:solidFill>
          <a:ln>
            <a:solidFill>
              <a:schemeClr val="tx2">
                <a:lumMod val="50000"/>
              </a:schemeClr>
            </a:solidFill>
          </a:ln>
        </p:spPr>
        <p:txBody>
          <a:bodyPr wrap="square">
            <a:spAutoFit/>
          </a:bodyPr>
          <a:lstStyle/>
          <a:p>
            <a:pPr>
              <a:lnSpc>
                <a:spcPct val="107000"/>
              </a:lnSpc>
              <a:spcAft>
                <a:spcPts val="800"/>
              </a:spcAft>
            </a:pPr>
            <a:r>
              <a:rPr lang="en-US" sz="1400" b="1" kern="100" dirty="0">
                <a:latin typeface="Aptos"/>
                <a:ea typeface="Aptos"/>
                <a:cs typeface="Times New Roman"/>
              </a:rPr>
              <a:t>To celebrate the </a:t>
            </a:r>
            <a:r>
              <a:rPr lang="en-US" sz="1400" b="1" i="1" kern="100" dirty="0">
                <a:latin typeface="Aptos"/>
                <a:ea typeface="Aptos"/>
                <a:cs typeface="Times New Roman"/>
              </a:rPr>
              <a:t>95</a:t>
            </a:r>
            <a:r>
              <a:rPr lang="en-US" sz="1400" b="1" i="1" kern="100" baseline="30000" dirty="0">
                <a:latin typeface="Aptos"/>
                <a:ea typeface="Aptos"/>
                <a:cs typeface="Times New Roman"/>
              </a:rPr>
              <a:t>th</a:t>
            </a:r>
            <a:r>
              <a:rPr lang="en-US" sz="1400" b="1" i="1" kern="100" dirty="0">
                <a:latin typeface="Aptos"/>
                <a:ea typeface="Aptos"/>
                <a:cs typeface="Times New Roman"/>
              </a:rPr>
              <a:t> anniversary of the Lawrenceville Garden </a:t>
            </a:r>
            <a:r>
              <a:rPr lang="en-US" sz="1400" kern="100" dirty="0">
                <a:latin typeface="Aptos"/>
                <a:ea typeface="Aptos"/>
                <a:cs typeface="Times New Roman"/>
              </a:rPr>
              <a:t>Club, </a:t>
            </a:r>
            <a:r>
              <a:rPr lang="en-US" sz="1400" b="1" kern="100" dirty="0">
                <a:latin typeface="Aptos"/>
                <a:ea typeface="Aptos"/>
                <a:cs typeface="Times New Roman"/>
              </a:rPr>
              <a:t>members planted </a:t>
            </a:r>
            <a:r>
              <a:rPr lang="en-US" sz="1400" b="1" kern="100" dirty="0" smtClean="0">
                <a:latin typeface="Aptos"/>
                <a:ea typeface="Aptos"/>
                <a:cs typeface="Times New Roman"/>
              </a:rPr>
              <a:t> a </a:t>
            </a:r>
            <a:r>
              <a:rPr lang="en-US" sz="1400" b="1" kern="100" dirty="0">
                <a:latin typeface="Aptos"/>
                <a:ea typeface="Aptos"/>
                <a:cs typeface="Times New Roman"/>
              </a:rPr>
              <a:t>native garden at Fort Yargo State Park.</a:t>
            </a:r>
          </a:p>
          <a:p>
            <a:pPr>
              <a:lnSpc>
                <a:spcPct val="107000"/>
              </a:lnSpc>
              <a:spcAft>
                <a:spcPts val="800"/>
              </a:spcAft>
            </a:pPr>
            <a:r>
              <a:rPr lang="en-US" sz="1400" b="1" kern="100" dirty="0">
                <a:latin typeface="Aptos"/>
                <a:ea typeface="Aptos"/>
                <a:cs typeface="Times New Roman"/>
              </a:rPr>
              <a:t>March 2024 marked 95 Years of Beauty for our club, not only did we plant the native garden but we had a wonderful party to celebrate.  We brought out all the memorabilia and had a non-standard flower show. Guests were </a:t>
            </a:r>
            <a:r>
              <a:rPr lang="en-US" sz="1400" b="1" i="1" kern="100" dirty="0">
                <a:latin typeface="Aptos"/>
                <a:ea typeface="Aptos"/>
                <a:cs typeface="Times New Roman"/>
              </a:rPr>
              <a:t>Diane Hunter and Barbara Bourque and the Mayor of Lawrenceville David Still. </a:t>
            </a:r>
            <a:r>
              <a:rPr lang="en-US" sz="1400" b="1" i="1" kern="100" dirty="0" smtClean="0">
                <a:latin typeface="Aptos"/>
                <a:ea typeface="Aptos"/>
                <a:cs typeface="Times New Roman"/>
              </a:rPr>
              <a:t>  </a:t>
            </a:r>
            <a:r>
              <a:rPr lang="en-US" sz="1200" b="1" kern="100" dirty="0" smtClean="0">
                <a:latin typeface="Aptos"/>
                <a:ea typeface="Aptos"/>
                <a:cs typeface="Times New Roman"/>
              </a:rPr>
              <a:t>Submitted </a:t>
            </a:r>
            <a:r>
              <a:rPr lang="en-US" sz="1200" b="1" kern="100" dirty="0">
                <a:latin typeface="Aptos"/>
                <a:ea typeface="Aptos"/>
                <a:cs typeface="Times New Roman"/>
              </a:rPr>
              <a:t>by Jane Matthews</a:t>
            </a:r>
            <a:endParaRPr lang="en-US" sz="1200" b="1" kern="100" dirty="0">
              <a:effectLst/>
              <a:latin typeface="Aptos"/>
              <a:ea typeface="Aptos"/>
              <a:cs typeface="Times New Roman"/>
            </a:endParaRPr>
          </a:p>
        </p:txBody>
      </p:sp>
      <p:sp>
        <p:nvSpPr>
          <p:cNvPr id="3" name="TextBox 2"/>
          <p:cNvSpPr txBox="1"/>
          <p:nvPr/>
        </p:nvSpPr>
        <p:spPr>
          <a:xfrm>
            <a:off x="228596" y="0"/>
            <a:ext cx="7391403" cy="646331"/>
          </a:xfrm>
          <a:prstGeom prst="rect">
            <a:avLst/>
          </a:prstGeom>
          <a:solidFill>
            <a:schemeClr val="accent6">
              <a:lumMod val="40000"/>
              <a:lumOff val="60000"/>
            </a:schemeClr>
          </a:solidFill>
        </p:spPr>
        <p:txBody>
          <a:bodyPr wrap="square" rtlCol="0">
            <a:spAutoFit/>
          </a:bodyPr>
          <a:lstStyle/>
          <a:p>
            <a:pPr algn="ctr"/>
            <a:r>
              <a:rPr lang="en-US" sz="3600" b="1" dirty="0" smtClean="0">
                <a:latin typeface="Century Schoolbook" panose="02040604050505020304" pitchFamily="18" charset="0"/>
              </a:rPr>
              <a:t>Lawrenceville Garden Club</a:t>
            </a:r>
            <a:endParaRPr lang="en-US" sz="3600" b="1" dirty="0">
              <a:latin typeface="Century Schoolbook" panose="02040604050505020304" pitchFamily="18" charset="0"/>
            </a:endParaRPr>
          </a:p>
        </p:txBody>
      </p:sp>
      <p:pic>
        <p:nvPicPr>
          <p:cNvPr id="1028" name="Picture 4" descr="C:\Users\Shirley\Pictures\IMG_1878 (1)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23935" y="6300165"/>
            <a:ext cx="4038601" cy="30206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776" t="2054" r="13289" b="7186"/>
          <a:stretch/>
        </p:blipFill>
        <p:spPr>
          <a:xfrm rot="5400000">
            <a:off x="816145" y="944488"/>
            <a:ext cx="3382853" cy="4433652"/>
          </a:xfrm>
          <a:prstGeom prst="rect">
            <a:avLst/>
          </a:prstGeom>
        </p:spPr>
      </p:pic>
      <p:pic>
        <p:nvPicPr>
          <p:cNvPr id="1030" name="Picture 6" descr="C:\Users\Shirley\Pictures\IMG_1907 (2)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5791200"/>
            <a:ext cx="3733800" cy="3505200"/>
          </a:xfrm>
          <a:prstGeom prst="ellipse">
            <a:avLst/>
          </a:prstGeom>
          <a:ln w="63500" cap="rnd">
            <a:noFill/>
          </a:ln>
          <a:effectLst>
            <a:glow rad="101600">
              <a:schemeClr val="accent6">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1" y="4852741"/>
            <a:ext cx="4571998" cy="830997"/>
          </a:xfrm>
          <a:prstGeom prst="rect">
            <a:avLst/>
          </a:prstGeom>
          <a:ln>
            <a:solidFill>
              <a:schemeClr val="accent3">
                <a:lumMod val="40000"/>
                <a:lumOff val="60000"/>
              </a:schemeClr>
            </a:solidFill>
          </a:ln>
        </p:spPr>
        <p:txBody>
          <a:bodyPr wrap="square">
            <a:spAutoFit/>
          </a:bodyPr>
          <a:lstStyle/>
          <a:p>
            <a:r>
              <a:rPr lang="en-US" sz="1600" b="1" u="sng" dirty="0" smtClean="0"/>
              <a:t>Celebrating at Fort Yargo:  </a:t>
            </a:r>
            <a:r>
              <a:rPr lang="en-US" sz="1600" b="1" dirty="0" smtClean="0"/>
              <a:t>Ann </a:t>
            </a:r>
            <a:r>
              <a:rPr lang="en-US" sz="1600" b="1" dirty="0"/>
              <a:t>Childers, Robin Moreman, Gwen Washington, Jane Matthews and Rachel Bronnum</a:t>
            </a:r>
          </a:p>
        </p:txBody>
      </p:sp>
      <p:sp>
        <p:nvSpPr>
          <p:cNvPr id="8" name="TextBox 7"/>
          <p:cNvSpPr txBox="1"/>
          <p:nvPr/>
        </p:nvSpPr>
        <p:spPr>
          <a:xfrm rot="10800000" flipV="1">
            <a:off x="4495799" y="7945314"/>
            <a:ext cx="2514598" cy="830997"/>
          </a:xfrm>
          <a:prstGeom prst="rect">
            <a:avLst/>
          </a:prstGeom>
          <a:noFill/>
        </p:spPr>
        <p:txBody>
          <a:bodyPr wrap="square" rtlCol="0">
            <a:spAutoFit/>
          </a:bodyPr>
          <a:lstStyle/>
          <a:p>
            <a:r>
              <a:rPr lang="en-US" sz="1600" b="1" dirty="0" smtClean="0">
                <a:solidFill>
                  <a:schemeClr val="bg1"/>
                </a:solidFill>
              </a:rPr>
              <a:t>Diane Hunter and Jane Matthews review memorabilia.</a:t>
            </a:r>
            <a:endParaRPr lang="en-US" sz="1600" b="1" dirty="0">
              <a:solidFill>
                <a:schemeClr val="bg1"/>
              </a:solidFill>
            </a:endParaRPr>
          </a:p>
        </p:txBody>
      </p:sp>
      <p:sp>
        <p:nvSpPr>
          <p:cNvPr id="9" name="TextBox 8"/>
          <p:cNvSpPr txBox="1"/>
          <p:nvPr/>
        </p:nvSpPr>
        <p:spPr>
          <a:xfrm>
            <a:off x="152400" y="8305800"/>
            <a:ext cx="2819401" cy="830997"/>
          </a:xfrm>
          <a:prstGeom prst="rect">
            <a:avLst/>
          </a:prstGeom>
          <a:noFill/>
        </p:spPr>
        <p:txBody>
          <a:bodyPr wrap="square" rtlCol="0">
            <a:spAutoFit/>
          </a:bodyPr>
          <a:lstStyle/>
          <a:p>
            <a:r>
              <a:rPr lang="en-US" sz="1600" b="1" dirty="0" smtClean="0">
                <a:solidFill>
                  <a:schemeClr val="bg1"/>
                </a:solidFill>
              </a:rPr>
              <a:t>Sandra Calkins, Barbara</a:t>
            </a:r>
          </a:p>
          <a:p>
            <a:r>
              <a:rPr lang="en-US" sz="1600" b="1" dirty="0" smtClean="0">
                <a:solidFill>
                  <a:schemeClr val="bg1"/>
                </a:solidFill>
              </a:rPr>
              <a:t>Bourque, and Jane </a:t>
            </a:r>
          </a:p>
          <a:p>
            <a:r>
              <a:rPr lang="en-US" sz="1600" b="1" dirty="0" smtClean="0">
                <a:solidFill>
                  <a:schemeClr val="bg1"/>
                </a:solidFill>
              </a:rPr>
              <a:t>Matthews</a:t>
            </a:r>
            <a:endParaRPr lang="en-US" sz="1600" b="1" dirty="0">
              <a:solidFill>
                <a:schemeClr val="bg1"/>
              </a:solidFill>
            </a:endParaRPr>
          </a:p>
        </p:txBody>
      </p:sp>
      <p:sp>
        <p:nvSpPr>
          <p:cNvPr id="5" name="TextBox 4"/>
          <p:cNvSpPr txBox="1"/>
          <p:nvPr/>
        </p:nvSpPr>
        <p:spPr>
          <a:xfrm>
            <a:off x="152400" y="762000"/>
            <a:ext cx="7315200" cy="707886"/>
          </a:xfrm>
          <a:prstGeom prst="rect">
            <a:avLst/>
          </a:prstGeom>
          <a:noFill/>
        </p:spPr>
        <p:txBody>
          <a:bodyPr wrap="square" rtlCol="0">
            <a:spAutoFit/>
          </a:bodyPr>
          <a:lstStyle/>
          <a:p>
            <a:r>
              <a:rPr lang="en-US" b="1" i="1" u="sng" dirty="0" smtClean="0"/>
              <a:t>Lawrenceville Garden Club Celebrates 95</a:t>
            </a:r>
            <a:r>
              <a:rPr lang="en-US" b="1" i="1" u="sng" baseline="30000" dirty="0" smtClean="0"/>
              <a:t>th</a:t>
            </a:r>
            <a:r>
              <a:rPr lang="en-US" b="1" i="1" u="sng" dirty="0" smtClean="0"/>
              <a:t> Anniversary with Party, Planting, and Flower Show</a:t>
            </a:r>
            <a:endParaRPr lang="en-US" b="1" i="1" u="sng" dirty="0"/>
          </a:p>
        </p:txBody>
      </p:sp>
    </p:spTree>
    <p:extLst>
      <p:ext uri="{BB962C8B-B14F-4D97-AF65-F5344CB8AC3E}">
        <p14:creationId xmlns:p14="http://schemas.microsoft.com/office/powerpoint/2010/main" val="1028368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726" y="990600"/>
            <a:ext cx="3914274" cy="9079409"/>
          </a:xfrm>
          <a:prstGeom prst="rect">
            <a:avLst/>
          </a:prstGeom>
        </p:spPr>
        <p:txBody>
          <a:bodyPr wrap="square">
            <a:spAutoFit/>
          </a:bodyPr>
          <a:lstStyle/>
          <a:p>
            <a:endParaRPr lang="en-US" sz="1200" dirty="0"/>
          </a:p>
          <a:p>
            <a:r>
              <a:rPr lang="en-US" sz="1600" b="1" dirty="0" smtClean="0"/>
              <a:t>Yes,  they have… in  </a:t>
            </a:r>
            <a:r>
              <a:rPr lang="en-US" sz="1600" b="1" dirty="0"/>
              <a:t>the form of camellias, that </a:t>
            </a:r>
            <a:r>
              <a:rPr lang="en-US" sz="1600" b="1" dirty="0" smtClean="0"/>
              <a:t>is</a:t>
            </a:r>
            <a:r>
              <a:rPr lang="en-US" sz="1400" b="1" dirty="0" smtClean="0"/>
              <a:t>.</a:t>
            </a:r>
            <a:endParaRPr lang="en-US" sz="1400" b="1" dirty="0"/>
          </a:p>
          <a:p>
            <a:r>
              <a:rPr lang="en-US" sz="1600" b="1" dirty="0"/>
              <a:t>The Marietta Educational Garden Center at 505 Kennesaw Avenue has recently received an entire set of ten camellias, named after the last ten First Ladies who have lived in the Governor’s Mansion.  The camellias are propagated and sold exclusively as a set from Loch Laurel Nursery in Valdosta, Georgia (www.lochlaurelnursery.com) The nursery is owned and operated by plant scientist Mark Crawford</a:t>
            </a:r>
            <a:r>
              <a:rPr lang="en-US" sz="1600" b="1" dirty="0" smtClean="0"/>
              <a:t>.</a:t>
            </a:r>
          </a:p>
          <a:p>
            <a:endParaRPr lang="en-US" sz="1600" b="1" dirty="0" smtClean="0"/>
          </a:p>
          <a:p>
            <a:r>
              <a:rPr lang="en-US" sz="1600" b="1" dirty="0" smtClean="0"/>
              <a:t>The </a:t>
            </a:r>
            <a:r>
              <a:rPr lang="en-US" sz="1600" b="1" dirty="0"/>
              <a:t>idea began when the William D. Smith family established the Sydney Cobb Smith Camellia Garden in memory of their mother.  Mrs. Smith was a true southern lady, and the committee felt a camellia garden would be a fitting way to honor her memory.  When the Trustees heard about the First Lady Collection, they immediately began to contact the nursery</a:t>
            </a:r>
            <a:r>
              <a:rPr lang="en-US" sz="1600" b="1" dirty="0" smtClean="0"/>
              <a:t>.</a:t>
            </a:r>
          </a:p>
          <a:p>
            <a:endParaRPr lang="en-US" sz="1600" b="1" dirty="0"/>
          </a:p>
          <a:p>
            <a:r>
              <a:rPr lang="en-US" sz="1600" b="1" dirty="0"/>
              <a:t>“We are thrilled with the opportunity honor Georgia’s First Ladies here at the Garden Center and look forward to welcoming visitors to see our camellia garden,” says Kathy Young, Marietta Educational Garden Center, Inc. Board of Trustees Chair </a:t>
            </a:r>
          </a:p>
          <a:p>
            <a:r>
              <a:rPr lang="en-US" sz="1600" b="1" dirty="0"/>
              <a:t>Plans were made for delivery, and as of last week, Marty Kemp, Sandra Deal, Mary Perdue, Marie Barnes, Shirley Miller, Elizabeth Harris, Mary Beth Busbee, Rosalyn Carter, Virginia Maddox, and Betty Foy Sanders were planted in the Sydney Smith Garden.  </a:t>
            </a:r>
            <a:endParaRPr lang="en-US" sz="1600" b="1" dirty="0" smtClean="0"/>
          </a:p>
        </p:txBody>
      </p:sp>
      <p:sp>
        <p:nvSpPr>
          <p:cNvPr id="3" name="TextBox 2"/>
          <p:cNvSpPr txBox="1"/>
          <p:nvPr/>
        </p:nvSpPr>
        <p:spPr>
          <a:xfrm>
            <a:off x="276726" y="0"/>
            <a:ext cx="6505074"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b="1" dirty="0" smtClean="0"/>
              <a:t>Marietta Educational Garden Center</a:t>
            </a:r>
            <a:endParaRPr lang="en-US" sz="28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4950" y="1653064"/>
            <a:ext cx="3249039" cy="2971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6929" y="5530304"/>
            <a:ext cx="2992497" cy="3689896"/>
          </a:xfrm>
          <a:prstGeom prst="rect">
            <a:avLst/>
          </a:prstGeom>
        </p:spPr>
      </p:pic>
      <p:sp>
        <p:nvSpPr>
          <p:cNvPr id="6" name="TextBox 5"/>
          <p:cNvSpPr txBox="1"/>
          <p:nvPr/>
        </p:nvSpPr>
        <p:spPr>
          <a:xfrm>
            <a:off x="276726" y="685800"/>
            <a:ext cx="5187767" cy="400110"/>
          </a:xfrm>
          <a:prstGeom prst="rect">
            <a:avLst/>
          </a:prstGeom>
          <a:noFill/>
        </p:spPr>
        <p:txBody>
          <a:bodyPr wrap="square" rtlCol="0">
            <a:spAutoFit/>
          </a:bodyPr>
          <a:lstStyle/>
          <a:p>
            <a:r>
              <a:rPr lang="en-US" b="1" i="1" u="sng" dirty="0" smtClean="0">
                <a:latin typeface="Bell MT" panose="02020503060305020303" pitchFamily="18" charset="0"/>
              </a:rPr>
              <a:t>The First Ladies Have Arrived in Marietta</a:t>
            </a:r>
            <a:endParaRPr lang="en-US" b="1" i="1" u="sng" dirty="0">
              <a:latin typeface="Bell MT" panose="02020503060305020303"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400" y="1542047"/>
            <a:ext cx="2019305" cy="2057400"/>
          </a:xfrm>
          <a:prstGeom prst="rect">
            <a:avLst/>
          </a:prstGeom>
        </p:spPr>
      </p:pic>
      <p:sp>
        <p:nvSpPr>
          <p:cNvPr id="8" name="Rectangle 7"/>
          <p:cNvSpPr/>
          <p:nvPr/>
        </p:nvSpPr>
        <p:spPr>
          <a:xfrm rot="10800000" flipV="1">
            <a:off x="4191000" y="4676239"/>
            <a:ext cx="3456942" cy="830997"/>
          </a:xfrm>
          <a:prstGeom prst="rect">
            <a:avLst/>
          </a:prstGeom>
        </p:spPr>
        <p:txBody>
          <a:bodyPr wrap="square">
            <a:spAutoFit/>
          </a:bodyPr>
          <a:lstStyle/>
          <a:p>
            <a:r>
              <a:rPr lang="en-US" sz="1600" b="1" dirty="0">
                <a:solidFill>
                  <a:schemeClr val="accent1">
                    <a:lumMod val="75000"/>
                  </a:schemeClr>
                </a:solidFill>
              </a:rPr>
              <a:t>Mark Crawford of Loch Laurel Nursery arrives at the Garden Center to deliver the 10 Georgia First Lady </a:t>
            </a:r>
            <a:r>
              <a:rPr lang="en-US" sz="1600" b="1" dirty="0" smtClean="0">
                <a:solidFill>
                  <a:schemeClr val="accent1">
                    <a:lumMod val="75000"/>
                  </a:schemeClr>
                </a:solidFill>
              </a:rPr>
              <a:t>Camellias</a:t>
            </a:r>
            <a:r>
              <a:rPr lang="en-US" sz="1600" b="1" dirty="0">
                <a:solidFill>
                  <a:schemeClr val="accent1">
                    <a:lumMod val="75000"/>
                  </a:schemeClr>
                </a:solidFill>
              </a:rPr>
              <a:t>.</a:t>
            </a:r>
          </a:p>
        </p:txBody>
      </p:sp>
    </p:spTree>
    <p:extLst>
      <p:ext uri="{BB962C8B-B14F-4D97-AF65-F5344CB8AC3E}">
        <p14:creationId xmlns:p14="http://schemas.microsoft.com/office/powerpoint/2010/main" val="3655128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304800"/>
            <a:ext cx="73914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dirty="0" smtClean="0"/>
              <a:t>Sope Creek Garden Club</a:t>
            </a:r>
            <a:endParaRPr lang="en-US" sz="3200" dirty="0"/>
          </a:p>
        </p:txBody>
      </p:sp>
      <p:pic>
        <p:nvPicPr>
          <p:cNvPr id="4098" name="Picture 2" descr="C:\Users\Shirley\Pictures\IMG_49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47801"/>
            <a:ext cx="5937250" cy="4191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10800000" flipV="1">
            <a:off x="304800" y="5875587"/>
            <a:ext cx="6781800" cy="3416320"/>
          </a:xfrm>
          <a:prstGeom prst="rect">
            <a:avLst/>
          </a:prstGeom>
          <a:solidFill>
            <a:schemeClr val="accent6">
              <a:lumMod val="20000"/>
              <a:lumOff val="80000"/>
            </a:schemeClr>
          </a:solidFill>
        </p:spPr>
        <p:txBody>
          <a:bodyPr wrap="square">
            <a:spAutoFit/>
          </a:bodyPr>
          <a:lstStyle/>
          <a:p>
            <a:endParaRPr lang="en-US" dirty="0" smtClean="0"/>
          </a:p>
          <a:p>
            <a:r>
              <a:rPr lang="en-US" dirty="0" smtClean="0"/>
              <a:t>Members </a:t>
            </a:r>
            <a:r>
              <a:rPr lang="en-US" dirty="0"/>
              <a:t>of Sope Creek Garden Club, Laurel District, met at the Marietta Educational Garden Center on May 9</a:t>
            </a:r>
            <a:r>
              <a:rPr lang="en-US" baseline="30000" dirty="0"/>
              <a:t>th</a:t>
            </a:r>
            <a:r>
              <a:rPr lang="en-US" dirty="0"/>
              <a:t> to plant an herb garden. Herbs were selected for their historic medicinal qualities. The project was a brainchild of President Deborah Paul. </a:t>
            </a:r>
            <a:endParaRPr lang="en-US" dirty="0" smtClean="0"/>
          </a:p>
          <a:p>
            <a:r>
              <a:rPr lang="en-US" dirty="0" smtClean="0"/>
              <a:t>Pictured </a:t>
            </a:r>
            <a:r>
              <a:rPr lang="en-US" dirty="0"/>
              <a:t>in photo are  Susie Tabor, Victoria Rixey, Debbie Dreas, and Shirley Walker</a:t>
            </a:r>
            <a:r>
              <a:rPr lang="en-US" dirty="0" smtClean="0"/>
              <a:t>.</a:t>
            </a:r>
          </a:p>
          <a:p>
            <a:endParaRPr lang="en-US" dirty="0"/>
          </a:p>
          <a:p>
            <a:r>
              <a:rPr lang="en-US" b="1" dirty="0"/>
              <a:t> </a:t>
            </a:r>
            <a:r>
              <a:rPr lang="en-US" sz="1600" b="1" dirty="0"/>
              <a:t>Submitted by:</a:t>
            </a:r>
          </a:p>
          <a:p>
            <a:r>
              <a:rPr lang="en-US" sz="1600" b="1" dirty="0"/>
              <a:t>Victoria Rixey, </a:t>
            </a:r>
            <a:r>
              <a:rPr lang="en-US" sz="1600" b="1" i="1" dirty="0"/>
              <a:t>Co-President, Sope Creek Garden Club</a:t>
            </a:r>
            <a:endParaRPr lang="en-US" sz="1600" b="1" dirty="0"/>
          </a:p>
        </p:txBody>
      </p:sp>
    </p:spTree>
    <p:extLst>
      <p:ext uri="{BB962C8B-B14F-4D97-AF65-F5344CB8AC3E}">
        <p14:creationId xmlns:p14="http://schemas.microsoft.com/office/powerpoint/2010/main" val="937398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1219200"/>
            <a:ext cx="2743200" cy="8402300"/>
          </a:xfrm>
          <a:prstGeom prst="rect">
            <a:avLst/>
          </a:prstGeom>
          <a:solidFill>
            <a:schemeClr val="accent4">
              <a:lumMod val="20000"/>
              <a:lumOff val="80000"/>
            </a:schemeClr>
          </a:solidFill>
        </p:spPr>
        <p:txBody>
          <a:bodyPr wrap="square">
            <a:spAutoFit/>
          </a:bodyPr>
          <a:lstStyle/>
          <a:p>
            <a:r>
              <a:rPr lang="en-US" sz="1800" b="1" dirty="0" smtClean="0"/>
              <a:t>Sixes Community Garden Club  members gathers around their themed tree. </a:t>
            </a:r>
          </a:p>
          <a:p>
            <a:r>
              <a:rPr lang="en-US" sz="1800" b="1" dirty="0" smtClean="0"/>
              <a:t>The tree must adhere to  statement of purpose for  set by the community. </a:t>
            </a:r>
            <a:endParaRPr lang="en-US" sz="1800" b="1" dirty="0"/>
          </a:p>
          <a:p>
            <a:r>
              <a:rPr lang="en-US" sz="1800" b="1" dirty="0" smtClean="0"/>
              <a:t> The Statement of Purpose for Festival of Trees:  Sequoyah Regional Library System, Canton, GA hosts an annual Festival of Trees from mid-November through the 1st of January. Community members are invited to put up their trees which should be decorated in accordance with a theme that they chose but is representative of their organization. The trees are displayed across a multiple of Sequoyah Regional libraries and provide a beautiful backdrop to the holiday events at the library.</a:t>
            </a:r>
          </a:p>
          <a:p>
            <a:endParaRPr lang="en-US" sz="1800" b="1" dirty="0" smtClean="0"/>
          </a:p>
          <a:p>
            <a:r>
              <a:rPr lang="en-US" sz="1400" b="1" dirty="0" smtClean="0"/>
              <a:t>Submitted by Susan Wolff, President</a:t>
            </a:r>
            <a:br>
              <a:rPr lang="en-US" sz="1400" b="1" dirty="0" smtClean="0"/>
            </a:br>
            <a:endParaRPr lang="en-US" sz="1400" b="1" dirty="0"/>
          </a:p>
        </p:txBody>
      </p:sp>
      <p:sp>
        <p:nvSpPr>
          <p:cNvPr id="3" name="TextBox 2"/>
          <p:cNvSpPr txBox="1"/>
          <p:nvPr/>
        </p:nvSpPr>
        <p:spPr>
          <a:xfrm>
            <a:off x="304800" y="228600"/>
            <a:ext cx="7010400" cy="58477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3200" b="1" i="1" dirty="0" smtClean="0">
                <a:latin typeface="+mj-lt"/>
              </a:rPr>
              <a:t>Sixes Community Garden Club</a:t>
            </a:r>
            <a:endParaRPr lang="en-US" sz="3200" b="1" i="1" dirty="0">
              <a:latin typeface="+mj-lt"/>
            </a:endParaRPr>
          </a:p>
        </p:txBody>
      </p:sp>
      <p:pic>
        <p:nvPicPr>
          <p:cNvPr id="1028" name="Picture 4" descr="C:\Users\Shirley\Pictures\IMG_49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2233850"/>
            <a:ext cx="4572000" cy="6096000"/>
          </a:xfrm>
          <a:prstGeom prst="rect">
            <a:avLst/>
          </a:prstGeom>
          <a:noFill/>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rot="10800000" flipV="1">
            <a:off x="304799" y="989856"/>
            <a:ext cx="3733801" cy="1015663"/>
          </a:xfrm>
          <a:prstGeom prst="rect">
            <a:avLst/>
          </a:prstGeom>
          <a:noFill/>
        </p:spPr>
        <p:txBody>
          <a:bodyPr wrap="square" rtlCol="0">
            <a:spAutoFit/>
          </a:bodyPr>
          <a:lstStyle/>
          <a:p>
            <a:r>
              <a:rPr lang="en-US" b="1" i="1" u="sng" dirty="0" smtClean="0"/>
              <a:t>Sixes Community  Garden Club Participates in Festival of Trees in Canton</a:t>
            </a:r>
            <a:endParaRPr lang="en-US" b="1" i="1" u="sng" dirty="0"/>
          </a:p>
        </p:txBody>
      </p:sp>
      <p:sp>
        <p:nvSpPr>
          <p:cNvPr id="5" name="TextBox 4"/>
          <p:cNvSpPr txBox="1"/>
          <p:nvPr/>
        </p:nvSpPr>
        <p:spPr>
          <a:xfrm>
            <a:off x="63500" y="8686800"/>
            <a:ext cx="4203701" cy="1015663"/>
          </a:xfrm>
          <a:prstGeom prst="rect">
            <a:avLst/>
          </a:prstGeom>
          <a:noFill/>
        </p:spPr>
        <p:txBody>
          <a:bodyPr wrap="square" rtlCol="0">
            <a:spAutoFit/>
          </a:bodyPr>
          <a:lstStyle/>
          <a:p>
            <a:r>
              <a:rPr lang="en-US" b="1" dirty="0" smtClean="0"/>
              <a:t>Using photos from the 1930’s and 1940’s , Sixes’ decorated their tree with an historical theme.</a:t>
            </a:r>
            <a:endParaRPr lang="en-US" b="1" dirty="0"/>
          </a:p>
        </p:txBody>
      </p:sp>
    </p:spTree>
    <p:extLst>
      <p:ext uri="{BB962C8B-B14F-4D97-AF65-F5344CB8AC3E}">
        <p14:creationId xmlns:p14="http://schemas.microsoft.com/office/powerpoint/2010/main" val="2905668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7086600" cy="523220"/>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800" b="1" i="1" dirty="0" smtClean="0"/>
              <a:t>Townview Garden Club</a:t>
            </a:r>
            <a:endParaRPr lang="en-US" sz="2800" b="1" i="1" dirty="0"/>
          </a:p>
        </p:txBody>
      </p:sp>
      <p:sp>
        <p:nvSpPr>
          <p:cNvPr id="3" name="Rectangle 2"/>
          <p:cNvSpPr/>
          <p:nvPr/>
        </p:nvSpPr>
        <p:spPr>
          <a:xfrm rot="10800000" flipV="1">
            <a:off x="3276600" y="4689571"/>
            <a:ext cx="4343400" cy="5293757"/>
          </a:xfrm>
          <a:prstGeom prst="rect">
            <a:avLst/>
          </a:prstGeom>
          <a:solidFill>
            <a:schemeClr val="accent5">
              <a:lumMod val="20000"/>
              <a:lumOff val="80000"/>
            </a:schemeClr>
          </a:solidFill>
        </p:spPr>
        <p:txBody>
          <a:bodyPr wrap="square">
            <a:spAutoFit/>
          </a:bodyPr>
          <a:lstStyle/>
          <a:p>
            <a:r>
              <a:rPr lang="en-US" sz="1800" b="1" dirty="0" smtClean="0"/>
              <a:t>Townview </a:t>
            </a:r>
            <a:r>
              <a:rPr lang="en-US" sz="1800" b="1" dirty="0"/>
              <a:t>Garden Club of Rome </a:t>
            </a:r>
            <a:r>
              <a:rPr lang="en-US" sz="1600" b="1" dirty="0"/>
              <a:t>celebrated their 75</a:t>
            </a:r>
            <a:r>
              <a:rPr lang="en-US" sz="1600" b="1" baseline="30000" dirty="0"/>
              <a:t>th</a:t>
            </a:r>
            <a:r>
              <a:rPr lang="en-US" sz="1600" b="1" dirty="0"/>
              <a:t> Anniversary in May with a lovely luncheon held at the home of Marilyn Goff.  Although no founding members are still living, the foundation they provided is the basis for a very active club today.  The projects they continue to support around the city are greatly appreciated by not only the citizens of Rome but also by visitors to the city who often use their gardens as backdrops for pictures.  </a:t>
            </a:r>
            <a:endParaRPr lang="en-US" sz="1600" b="1" dirty="0" smtClean="0"/>
          </a:p>
          <a:p>
            <a:endParaRPr lang="en-US" sz="1600" b="1" dirty="0"/>
          </a:p>
          <a:p>
            <a:r>
              <a:rPr lang="en-US" sz="1600" b="1" dirty="0"/>
              <a:t>Their club President, Judy Howerton, announced a number of first place awards presented at the GCG Convention in April.  Pam Roberts, a member since the 1970’s, shared the history of the club.  Cheryl Briscoe presented a Certificate of Appreciation for 75 Years on behalf of Lisa Hall, GCG President.</a:t>
            </a:r>
          </a:p>
          <a:p>
            <a:r>
              <a:rPr lang="en-US" sz="1600" b="1" dirty="0"/>
              <a:t>This club has a rich history and a bright future!  Congratulations on 75 Years’ service to the Rome community.</a:t>
            </a:r>
          </a:p>
        </p:txBody>
      </p:sp>
      <p:pic>
        <p:nvPicPr>
          <p:cNvPr id="2050" name="Picture 2" descr="C:\Users\Shirley\Pictures\IMG_6669 (1).jpg"/>
          <p:cNvPicPr>
            <a:picLocks noChangeAspect="1" noChangeArrowheads="1"/>
          </p:cNvPicPr>
          <p:nvPr/>
        </p:nvPicPr>
        <p:blipFill rotWithShape="1">
          <a:blip r:embed="rId2">
            <a:extLst>
              <a:ext uri="{28A0092B-C50C-407E-A947-70E740481C1C}">
                <a14:useLocalDpi xmlns:a14="http://schemas.microsoft.com/office/drawing/2010/main" val="0"/>
              </a:ext>
            </a:extLst>
          </a:blip>
          <a:srcRect l="8264" t="18939" r="7073" b="11516"/>
          <a:stretch/>
        </p:blipFill>
        <p:spPr bwMode="auto">
          <a:xfrm>
            <a:off x="152400" y="928812"/>
            <a:ext cx="5524499" cy="36065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Shirley\Pictures\c9ef02b2-d2a0-4727-9c43-4ca9e9477f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19125" y="7458080"/>
            <a:ext cx="2285997" cy="2305049"/>
          </a:xfrm>
          <a:prstGeom prst="ellipse">
            <a:avLst/>
          </a:prstGeom>
          <a:ln w="63500" cap="rnd">
            <a:noFill/>
          </a:ln>
          <a:effectLst>
            <a:glow rad="635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4" name="Picture 6" descr="C:\Users\Shirley\Pictures\IMG_666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9" y="4689572"/>
            <a:ext cx="2964035" cy="26468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791201" y="913441"/>
            <a:ext cx="1828799" cy="3508653"/>
          </a:xfrm>
          <a:prstGeom prst="rect">
            <a:avLst/>
          </a:prstGeom>
          <a:solidFill>
            <a:schemeClr val="accent3">
              <a:lumMod val="40000"/>
              <a:lumOff val="60000"/>
            </a:schemeClr>
          </a:solidFill>
        </p:spPr>
        <p:txBody>
          <a:bodyPr wrap="square" rtlCol="0">
            <a:spAutoFit/>
          </a:bodyPr>
          <a:lstStyle/>
          <a:p>
            <a:r>
              <a:rPr lang="en-US" sz="1400" u="sng" dirty="0" smtClean="0"/>
              <a:t>Front row</a:t>
            </a:r>
            <a:r>
              <a:rPr lang="en-US" sz="1400" b="1" dirty="0" smtClean="0"/>
              <a:t>:  </a:t>
            </a:r>
            <a:r>
              <a:rPr lang="en-US" sz="1600" b="1" dirty="0" smtClean="0"/>
              <a:t>Stanley Boulee, Judy Howerton, Pres., Melissa Phillips, Diane Harbin, </a:t>
            </a:r>
            <a:r>
              <a:rPr lang="en-US" sz="1600" b="1" dirty="0" err="1" smtClean="0"/>
              <a:t>Trudie</a:t>
            </a:r>
            <a:r>
              <a:rPr lang="en-US" sz="1600" b="1" dirty="0" smtClean="0"/>
              <a:t> Sansbury and Pam Roberts</a:t>
            </a:r>
            <a:r>
              <a:rPr lang="en-US" sz="1400" b="1" dirty="0" smtClean="0"/>
              <a:t>.</a:t>
            </a:r>
          </a:p>
          <a:p>
            <a:endParaRPr lang="en-US" sz="1400" b="1" dirty="0"/>
          </a:p>
          <a:p>
            <a:r>
              <a:rPr lang="en-US" sz="1400" b="1" u="sng" dirty="0" smtClean="0"/>
              <a:t>Back row</a:t>
            </a:r>
            <a:r>
              <a:rPr lang="en-US" sz="1400" b="1" dirty="0" smtClean="0"/>
              <a:t>:  </a:t>
            </a:r>
            <a:r>
              <a:rPr lang="en-US" sz="1600" b="1" dirty="0" smtClean="0"/>
              <a:t>Marilyn Goff, Carol Greissinger, Vickie Hill, Francis Wiggins, and Margaret Lambert.</a:t>
            </a:r>
            <a:endParaRPr lang="en-US" sz="1600" b="1" dirty="0"/>
          </a:p>
        </p:txBody>
      </p:sp>
      <p:sp>
        <p:nvSpPr>
          <p:cNvPr id="11" name="TextBox 10"/>
          <p:cNvSpPr txBox="1"/>
          <p:nvPr/>
        </p:nvSpPr>
        <p:spPr>
          <a:xfrm>
            <a:off x="609600" y="6400800"/>
            <a:ext cx="2057400" cy="707886"/>
          </a:xfrm>
          <a:prstGeom prst="rect">
            <a:avLst/>
          </a:prstGeom>
          <a:noFill/>
        </p:spPr>
        <p:txBody>
          <a:bodyPr wrap="square" rtlCol="0">
            <a:spAutoFit/>
          </a:bodyPr>
          <a:lstStyle/>
          <a:p>
            <a:r>
              <a:rPr lang="en-US" b="1" dirty="0" smtClean="0">
                <a:solidFill>
                  <a:schemeClr val="bg1"/>
                </a:solidFill>
              </a:rPr>
              <a:t>Judy Howerton, </a:t>
            </a:r>
          </a:p>
          <a:p>
            <a:r>
              <a:rPr lang="en-US" b="1" dirty="0" smtClean="0">
                <a:solidFill>
                  <a:schemeClr val="bg1"/>
                </a:solidFill>
              </a:rPr>
              <a:t>President  </a:t>
            </a:r>
            <a:endParaRPr lang="en-US" b="1" dirty="0">
              <a:solidFill>
                <a:schemeClr val="bg1"/>
              </a:solidFill>
            </a:endParaRPr>
          </a:p>
        </p:txBody>
      </p:sp>
      <p:sp>
        <p:nvSpPr>
          <p:cNvPr id="12" name="TextBox 11"/>
          <p:cNvSpPr txBox="1"/>
          <p:nvPr/>
        </p:nvSpPr>
        <p:spPr>
          <a:xfrm>
            <a:off x="228600" y="523220"/>
            <a:ext cx="5104924" cy="400110"/>
          </a:xfrm>
          <a:prstGeom prst="rect">
            <a:avLst/>
          </a:prstGeom>
          <a:noFill/>
        </p:spPr>
        <p:txBody>
          <a:bodyPr wrap="none" rtlCol="0">
            <a:spAutoFit/>
          </a:bodyPr>
          <a:lstStyle/>
          <a:p>
            <a:r>
              <a:rPr lang="en-US" b="1" u="sng" dirty="0" smtClean="0"/>
              <a:t>Townview  Celebrates 75</a:t>
            </a:r>
            <a:r>
              <a:rPr lang="en-US" b="1" u="sng" baseline="30000" dirty="0" smtClean="0"/>
              <a:t>th</a:t>
            </a:r>
            <a:r>
              <a:rPr lang="en-US" b="1" u="sng" dirty="0" smtClean="0"/>
              <a:t> Anniversary in May</a:t>
            </a:r>
            <a:endParaRPr lang="en-US" b="1" u="sng" dirty="0"/>
          </a:p>
        </p:txBody>
      </p:sp>
    </p:spTree>
    <p:extLst>
      <p:ext uri="{BB962C8B-B14F-4D97-AF65-F5344CB8AC3E}">
        <p14:creationId xmlns:p14="http://schemas.microsoft.com/office/powerpoint/2010/main" val="2330832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199" y="154633"/>
            <a:ext cx="3405402" cy="461665"/>
          </a:xfrm>
          <a:prstGeom prst="rect">
            <a:avLst/>
          </a:prstGeom>
          <a:solidFill>
            <a:schemeClr val="accent3">
              <a:lumMod val="20000"/>
              <a:lumOff val="80000"/>
            </a:schemeClr>
          </a:solidFill>
          <a:ln>
            <a:solidFill>
              <a:schemeClr val="tx2">
                <a:lumMod val="75000"/>
              </a:schemeClr>
            </a:solidFill>
          </a:ln>
          <a:effectLst>
            <a:glow rad="63500">
              <a:schemeClr val="accent4">
                <a:satMod val="175000"/>
                <a:alpha val="40000"/>
              </a:schemeClr>
            </a:glow>
          </a:effectLst>
        </p:spPr>
        <p:txBody>
          <a:bodyPr wrap="square" rtlCol="0">
            <a:spAutoFit/>
          </a:bodyPr>
          <a:lstStyle/>
          <a:p>
            <a:r>
              <a:rPr lang="en-US" sz="2400" b="1" u="sng" dirty="0" smtClean="0"/>
              <a:t>From the Editor</a:t>
            </a:r>
            <a:endParaRPr lang="en-US" sz="2400" b="1" u="sng" dirty="0"/>
          </a:p>
        </p:txBody>
      </p:sp>
      <p:sp>
        <p:nvSpPr>
          <p:cNvPr id="3" name="TextBox 2"/>
          <p:cNvSpPr txBox="1"/>
          <p:nvPr/>
        </p:nvSpPr>
        <p:spPr>
          <a:xfrm>
            <a:off x="228600" y="685799"/>
            <a:ext cx="3380001" cy="5816977"/>
          </a:xfrm>
          <a:prstGeom prst="rect">
            <a:avLst/>
          </a:prstGeom>
          <a:solidFill>
            <a:schemeClr val="accent3">
              <a:lumMod val="20000"/>
              <a:lumOff val="80000"/>
            </a:schemeClr>
          </a:solidFill>
          <a:ln>
            <a:solidFill>
              <a:schemeClr val="accent4">
                <a:lumMod val="75000"/>
              </a:schemeClr>
            </a:solidFill>
          </a:ln>
        </p:spPr>
        <p:txBody>
          <a:bodyPr wrap="square" rtlCol="0">
            <a:spAutoFit/>
          </a:bodyPr>
          <a:lstStyle/>
          <a:p>
            <a:r>
              <a:rPr lang="en-US" b="1" dirty="0" smtClean="0"/>
              <a:t>Hello,  Laurels, </a:t>
            </a:r>
          </a:p>
          <a:p>
            <a:endParaRPr lang="en-US" b="1" dirty="0"/>
          </a:p>
          <a:p>
            <a:r>
              <a:rPr lang="en-US" b="1" dirty="0" smtClean="0"/>
              <a:t>Thank you for you great  submissions for  the Summer Edition of </a:t>
            </a:r>
            <a:r>
              <a:rPr lang="en-US" b="1" u="sng" dirty="0" smtClean="0"/>
              <a:t>Laurel Letters. </a:t>
            </a:r>
            <a:r>
              <a:rPr lang="en-US" b="1" dirty="0"/>
              <a:t> </a:t>
            </a:r>
            <a:r>
              <a:rPr lang="en-US" b="1" dirty="0" smtClean="0"/>
              <a:t>I’ve enjoyed seeing excellent photos  of projects and members as well as the well-written articles.  Wow…we Laurels have it going on for sure.</a:t>
            </a:r>
          </a:p>
          <a:p>
            <a:endParaRPr lang="en-US" b="1" dirty="0" smtClean="0"/>
          </a:p>
          <a:p>
            <a:r>
              <a:rPr lang="en-US" b="1" dirty="0"/>
              <a:t>H</a:t>
            </a:r>
            <a:r>
              <a:rPr lang="en-US" b="1" dirty="0" smtClean="0"/>
              <a:t>ave a great summer and hope all your gardens are full of blooms.</a:t>
            </a:r>
          </a:p>
          <a:p>
            <a:endParaRPr lang="en-US" dirty="0"/>
          </a:p>
          <a:p>
            <a:r>
              <a:rPr lang="en-US" sz="3200" dirty="0" smtClean="0">
                <a:latin typeface="Brush Script MT" panose="03060802040406070304" pitchFamily="66" charset="0"/>
              </a:rPr>
              <a:t>Shirley</a:t>
            </a:r>
          </a:p>
          <a:p>
            <a:endParaRPr lang="en-US" dirty="0"/>
          </a:p>
        </p:txBody>
      </p:sp>
      <p:sp>
        <p:nvSpPr>
          <p:cNvPr id="4" name="Rectangle 3"/>
          <p:cNvSpPr/>
          <p:nvPr/>
        </p:nvSpPr>
        <p:spPr>
          <a:xfrm>
            <a:off x="3886200" y="152401"/>
            <a:ext cx="3733800" cy="9799606"/>
          </a:xfrm>
          <a:prstGeom prst="rect">
            <a:avLst/>
          </a:prstGeom>
          <a:ln>
            <a:solidFill>
              <a:schemeClr val="accent6">
                <a:lumMod val="75000"/>
              </a:schemeClr>
            </a:solidFill>
          </a:ln>
        </p:spPr>
        <p:txBody>
          <a:bodyPr wrap="square">
            <a:spAutoFit/>
          </a:bodyPr>
          <a:lstStyle/>
          <a:p>
            <a:pPr lvl="0" algn="ctr" defTabSz="914293">
              <a:defRPr/>
            </a:pPr>
            <a:r>
              <a:rPr lang="en-US" sz="3200" b="1" i="1" dirty="0">
                <a:solidFill>
                  <a:prstClr val="black">
                    <a:lumMod val="95000"/>
                    <a:lumOff val="5000"/>
                  </a:prstClr>
                </a:solidFill>
                <a:latin typeface="Cambria" panose="02040503050406030204" pitchFamily="18" charset="0"/>
                <a:ea typeface="Cambria" panose="02040503050406030204" pitchFamily="18" charset="0"/>
              </a:rPr>
              <a:t>Laurel Letters </a:t>
            </a:r>
            <a:r>
              <a:rPr lang="en-US" sz="3200" b="1" dirty="0">
                <a:solidFill>
                  <a:prstClr val="black">
                    <a:lumMod val="95000"/>
                    <a:lumOff val="5000"/>
                  </a:prstClr>
                </a:solidFill>
                <a:latin typeface="Cambria" panose="02040503050406030204" pitchFamily="18" charset="0"/>
                <a:ea typeface="Cambria" panose="02040503050406030204" pitchFamily="18" charset="0"/>
              </a:rPr>
              <a:t>Newsletter</a:t>
            </a:r>
          </a:p>
          <a:p>
            <a:pPr lvl="0" algn="ctr" defTabSz="914293">
              <a:defRPr/>
            </a:pPr>
            <a:endParaRPr lang="en-US" b="1" u="sng" dirty="0" smtClean="0">
              <a:solidFill>
                <a:prstClr val="black">
                  <a:lumMod val="95000"/>
                  <a:lumOff val="5000"/>
                </a:prstClr>
              </a:solidFill>
              <a:latin typeface="Cambria" panose="02040503050406030204" pitchFamily="18" charset="0"/>
              <a:ea typeface="Cambria" panose="02040503050406030204" pitchFamily="18" charset="0"/>
            </a:endParaRPr>
          </a:p>
          <a:p>
            <a:pPr lvl="0" algn="ctr" defTabSz="914293">
              <a:defRPr/>
            </a:pPr>
            <a:endParaRPr lang="en-US" b="1" u="sng" dirty="0">
              <a:solidFill>
                <a:prstClr val="black">
                  <a:lumMod val="95000"/>
                  <a:lumOff val="5000"/>
                </a:prstClr>
              </a:solidFill>
              <a:latin typeface="Cambria" panose="02040503050406030204" pitchFamily="18" charset="0"/>
              <a:ea typeface="Cambria" panose="02040503050406030204" pitchFamily="18" charset="0"/>
            </a:endParaRPr>
          </a:p>
          <a:p>
            <a:pPr marL="342900" lvl="0" indent="-342900" algn="ctr" defTabSz="914293">
              <a:spcBef>
                <a:spcPct val="20000"/>
              </a:spcBef>
              <a:defRPr/>
            </a:pPr>
            <a:r>
              <a:rPr lang="en-US" sz="2400" b="1" i="1" u="sng" dirty="0" smtClean="0">
                <a:solidFill>
                  <a:prstClr val="black">
                    <a:lumMod val="95000"/>
                    <a:lumOff val="5000"/>
                  </a:prstClr>
                </a:solidFill>
                <a:latin typeface="Cambria" panose="02040503050406030204" pitchFamily="18" charset="0"/>
                <a:ea typeface="Cambria" panose="02040503050406030204" pitchFamily="18" charset="0"/>
              </a:rPr>
              <a:t>Fall </a:t>
            </a:r>
            <a:r>
              <a:rPr lang="en-US" sz="2400" b="1" i="1" u="sng" dirty="0">
                <a:solidFill>
                  <a:prstClr val="black">
                    <a:lumMod val="95000"/>
                    <a:lumOff val="5000"/>
                  </a:prstClr>
                </a:solidFill>
                <a:latin typeface="Cambria" panose="02040503050406030204" pitchFamily="18" charset="0"/>
                <a:ea typeface="Cambria" panose="02040503050406030204" pitchFamily="18" charset="0"/>
              </a:rPr>
              <a:t>Issue</a:t>
            </a:r>
          </a:p>
          <a:p>
            <a:pPr marL="342900" lvl="0" indent="-342900" algn="ctr" defTabSz="914293">
              <a:spcBef>
                <a:spcPct val="20000"/>
              </a:spcBef>
              <a:defRPr/>
            </a:pPr>
            <a:r>
              <a:rPr lang="en-US" sz="2400" b="1" dirty="0">
                <a:solidFill>
                  <a:prstClr val="black">
                    <a:lumMod val="95000"/>
                    <a:lumOff val="5000"/>
                  </a:prstClr>
                </a:solidFill>
                <a:latin typeface="Cambria" panose="02040503050406030204" pitchFamily="18" charset="0"/>
                <a:ea typeface="Cambria" panose="02040503050406030204" pitchFamily="18" charset="0"/>
              </a:rPr>
              <a:t>Deadline - August  25</a:t>
            </a:r>
          </a:p>
          <a:p>
            <a:pPr marL="342900" lvl="0" indent="-342900" algn="ctr" defTabSz="914293">
              <a:spcBef>
                <a:spcPct val="20000"/>
              </a:spcBef>
              <a:defRPr/>
            </a:pPr>
            <a:r>
              <a:rPr lang="en-US" sz="2400" b="1" dirty="0">
                <a:solidFill>
                  <a:prstClr val="black">
                    <a:lumMod val="95000"/>
                    <a:lumOff val="5000"/>
                  </a:prstClr>
                </a:solidFill>
                <a:latin typeface="Cambria" panose="02040503050406030204" pitchFamily="18" charset="0"/>
                <a:ea typeface="Cambria" panose="02040503050406030204" pitchFamily="18" charset="0"/>
              </a:rPr>
              <a:t>Emailed - September 15</a:t>
            </a:r>
          </a:p>
          <a:p>
            <a:pPr lvl="0" algn="ctr" defTabSz="914293">
              <a:defRPr/>
            </a:pPr>
            <a:endParaRPr lang="en-US" sz="1800" b="1" dirty="0">
              <a:solidFill>
                <a:prstClr val="black">
                  <a:lumMod val="95000"/>
                  <a:lumOff val="5000"/>
                </a:prstClr>
              </a:solidFill>
              <a:latin typeface="Cambria" panose="02040503050406030204" pitchFamily="18" charset="0"/>
              <a:ea typeface="Cambria" panose="02040503050406030204" pitchFamily="18" charset="0"/>
            </a:endParaRPr>
          </a:p>
          <a:p>
            <a:pPr marL="342900" lvl="0" indent="-342900" algn="ctr" defTabSz="914293">
              <a:spcBef>
                <a:spcPct val="20000"/>
              </a:spcBef>
              <a:defRPr/>
            </a:pPr>
            <a:r>
              <a:rPr lang="en-US" sz="1800" b="1" i="1" u="sng" dirty="0">
                <a:solidFill>
                  <a:prstClr val="black">
                    <a:lumMod val="95000"/>
                    <a:lumOff val="5000"/>
                  </a:prstClr>
                </a:solidFill>
                <a:latin typeface="Cambria" panose="02040503050406030204" pitchFamily="18" charset="0"/>
                <a:ea typeface="Cambria" panose="02040503050406030204" pitchFamily="18" charset="0"/>
              </a:rPr>
              <a:t>Winter Issue</a:t>
            </a:r>
          </a:p>
          <a:p>
            <a:pPr marL="342900" lvl="0" indent="-342900" algn="ctr" defTabSz="914293">
              <a:spcBef>
                <a:spcPct val="20000"/>
              </a:spcBef>
              <a:defRPr/>
            </a:pPr>
            <a:r>
              <a:rPr lang="en-US" sz="1800" b="1" dirty="0">
                <a:solidFill>
                  <a:prstClr val="black">
                    <a:lumMod val="95000"/>
                    <a:lumOff val="5000"/>
                  </a:prstClr>
                </a:solidFill>
                <a:latin typeface="Cambria" panose="02040503050406030204" pitchFamily="18" charset="0"/>
                <a:ea typeface="Cambria" panose="02040503050406030204" pitchFamily="18" charset="0"/>
              </a:rPr>
              <a:t>Deadline - November 19</a:t>
            </a:r>
          </a:p>
          <a:p>
            <a:pPr marL="342900" lvl="0" indent="-342900" algn="ctr" defTabSz="914293">
              <a:spcBef>
                <a:spcPct val="20000"/>
              </a:spcBef>
              <a:defRPr/>
            </a:pPr>
            <a:r>
              <a:rPr lang="en-US" sz="1800" b="1" dirty="0">
                <a:solidFill>
                  <a:prstClr val="black">
                    <a:lumMod val="95000"/>
                    <a:lumOff val="5000"/>
                  </a:prstClr>
                </a:solidFill>
                <a:latin typeface="Cambria" panose="02040503050406030204" pitchFamily="18" charset="0"/>
                <a:ea typeface="Cambria" panose="02040503050406030204" pitchFamily="18" charset="0"/>
              </a:rPr>
              <a:t>Emailed - December 15</a:t>
            </a:r>
          </a:p>
          <a:p>
            <a:pPr marL="342900" lvl="0" indent="-342900" algn="ctr" defTabSz="914293">
              <a:spcBef>
                <a:spcPct val="20000"/>
              </a:spcBef>
              <a:defRPr/>
            </a:pPr>
            <a:endParaRPr lang="en-US" sz="1800" b="1" dirty="0">
              <a:solidFill>
                <a:prstClr val="black">
                  <a:lumMod val="95000"/>
                  <a:lumOff val="5000"/>
                </a:prstClr>
              </a:solidFill>
              <a:latin typeface="Cambria" panose="02040503050406030204" pitchFamily="18" charset="0"/>
              <a:ea typeface="Cambria" panose="02040503050406030204" pitchFamily="18" charset="0"/>
            </a:endParaRPr>
          </a:p>
          <a:p>
            <a:pPr lvl="0" algn="ctr" defTabSz="914293">
              <a:defRPr/>
            </a:pPr>
            <a:r>
              <a:rPr lang="en-US" sz="1800" b="1" i="1" u="sng" dirty="0">
                <a:solidFill>
                  <a:prstClr val="black"/>
                </a:solidFill>
                <a:latin typeface="Cambria" panose="02040503050406030204" pitchFamily="18" charset="0"/>
                <a:ea typeface="Cambria" panose="02040503050406030204" pitchFamily="18" charset="0"/>
              </a:rPr>
              <a:t>Spring Issue</a:t>
            </a:r>
          </a:p>
          <a:p>
            <a:pPr lvl="0" algn="ctr" defTabSz="914293">
              <a:defRPr/>
            </a:pPr>
            <a:r>
              <a:rPr lang="en-US" sz="1800" b="1" dirty="0">
                <a:solidFill>
                  <a:prstClr val="black">
                    <a:lumMod val="95000"/>
                    <a:lumOff val="5000"/>
                  </a:prstClr>
                </a:solidFill>
                <a:latin typeface="Cambria" panose="02040503050406030204" pitchFamily="18" charset="0"/>
                <a:ea typeface="Cambria" panose="02040503050406030204" pitchFamily="18" charset="0"/>
              </a:rPr>
              <a:t>Deadline - February 25</a:t>
            </a:r>
          </a:p>
          <a:p>
            <a:pPr lvl="0" algn="ctr" defTabSz="914293">
              <a:defRPr/>
            </a:pPr>
            <a:r>
              <a:rPr lang="en-US" sz="1800" b="1" dirty="0">
                <a:solidFill>
                  <a:prstClr val="black">
                    <a:lumMod val="95000"/>
                    <a:lumOff val="5000"/>
                  </a:prstClr>
                </a:solidFill>
                <a:latin typeface="Cambria" panose="02040503050406030204" pitchFamily="18" charset="0"/>
                <a:ea typeface="Cambria" panose="02040503050406030204" pitchFamily="18" charset="0"/>
              </a:rPr>
              <a:t>Emailed - March  </a:t>
            </a:r>
            <a:r>
              <a:rPr lang="en-US" sz="1800" b="1" dirty="0" smtClean="0">
                <a:solidFill>
                  <a:prstClr val="black">
                    <a:lumMod val="95000"/>
                    <a:lumOff val="5000"/>
                  </a:prstClr>
                </a:solidFill>
                <a:latin typeface="Cambria" panose="02040503050406030204" pitchFamily="18" charset="0"/>
                <a:ea typeface="Cambria" panose="02040503050406030204" pitchFamily="18" charset="0"/>
              </a:rPr>
              <a:t>15</a:t>
            </a:r>
          </a:p>
          <a:p>
            <a:pPr lvl="0" algn="ctr" defTabSz="914293">
              <a:defRPr/>
            </a:pPr>
            <a:endParaRPr lang="en-US" sz="1800" b="1" dirty="0">
              <a:solidFill>
                <a:prstClr val="black">
                  <a:lumMod val="95000"/>
                  <a:lumOff val="5000"/>
                </a:prstClr>
              </a:solidFill>
              <a:latin typeface="Cambria" panose="02040503050406030204" pitchFamily="18" charset="0"/>
              <a:ea typeface="Cambria" panose="02040503050406030204" pitchFamily="18" charset="0"/>
            </a:endParaRPr>
          </a:p>
          <a:p>
            <a:pPr lvl="0" algn="ctr" defTabSz="914293">
              <a:defRPr/>
            </a:pPr>
            <a:r>
              <a:rPr lang="en-US" sz="1800" b="1" i="1" u="sng" dirty="0">
                <a:solidFill>
                  <a:prstClr val="black">
                    <a:lumMod val="95000"/>
                    <a:lumOff val="5000"/>
                  </a:prstClr>
                </a:solidFill>
                <a:latin typeface="Cambria" panose="02040503050406030204" pitchFamily="18" charset="0"/>
                <a:ea typeface="Cambria" panose="02040503050406030204" pitchFamily="18" charset="0"/>
              </a:rPr>
              <a:t>Summer Issue</a:t>
            </a:r>
          </a:p>
          <a:p>
            <a:pPr lvl="0" algn="ctr" defTabSz="914293">
              <a:defRPr/>
            </a:pPr>
            <a:r>
              <a:rPr lang="en-US" sz="1800" b="1" dirty="0">
                <a:solidFill>
                  <a:prstClr val="black">
                    <a:lumMod val="95000"/>
                    <a:lumOff val="5000"/>
                  </a:prstClr>
                </a:solidFill>
                <a:latin typeface="Cambria" panose="02040503050406030204" pitchFamily="18" charset="0"/>
                <a:ea typeface="Cambria" panose="02040503050406030204" pitchFamily="18" charset="0"/>
              </a:rPr>
              <a:t>Deadline – May 15</a:t>
            </a:r>
          </a:p>
          <a:p>
            <a:pPr lvl="0" algn="ctr" defTabSz="914293">
              <a:defRPr/>
            </a:pPr>
            <a:r>
              <a:rPr lang="en-US" sz="1800" b="1" dirty="0">
                <a:solidFill>
                  <a:prstClr val="black">
                    <a:lumMod val="95000"/>
                    <a:lumOff val="5000"/>
                  </a:prstClr>
                </a:solidFill>
                <a:latin typeface="Cambria" panose="02040503050406030204" pitchFamily="18" charset="0"/>
                <a:ea typeface="Cambria" panose="02040503050406030204" pitchFamily="18" charset="0"/>
              </a:rPr>
              <a:t>Emailed  - June </a:t>
            </a:r>
            <a:endParaRPr lang="en-US" sz="1800" dirty="0"/>
          </a:p>
          <a:p>
            <a:pPr lvl="0" algn="ctr" defTabSz="914293">
              <a:defRPr/>
            </a:pPr>
            <a:endParaRPr lang="en-US" sz="1800" b="1" dirty="0" smtClean="0">
              <a:solidFill>
                <a:prstClr val="black">
                  <a:lumMod val="95000"/>
                  <a:lumOff val="5000"/>
                </a:prstClr>
              </a:solidFill>
              <a:latin typeface="Cambria" panose="02040503050406030204" pitchFamily="18" charset="0"/>
              <a:ea typeface="Cambria" panose="02040503050406030204" pitchFamily="18" charset="0"/>
            </a:endParaRPr>
          </a:p>
          <a:p>
            <a:pPr lvl="0" algn="ctr" defTabSz="914293">
              <a:defRPr/>
            </a:pPr>
            <a:endParaRPr lang="en-US" sz="3600" b="1" dirty="0">
              <a:solidFill>
                <a:srgbClr val="C0504D">
                  <a:lumMod val="50000"/>
                </a:srgbClr>
              </a:solidFill>
              <a:latin typeface="Cambria" panose="02040503050406030204" pitchFamily="18" charset="0"/>
              <a:ea typeface="Cambria" panose="02040503050406030204" pitchFamily="18" charset="0"/>
            </a:endParaRPr>
          </a:p>
          <a:p>
            <a:pPr lvl="0" algn="ctr" defTabSz="914293">
              <a:defRPr/>
            </a:pPr>
            <a:r>
              <a:rPr lang="en-US" sz="2400" b="1" dirty="0">
                <a:solidFill>
                  <a:srgbClr val="C0504D">
                    <a:lumMod val="50000"/>
                  </a:srgbClr>
                </a:solidFill>
                <a:latin typeface="Cambria" panose="02040503050406030204" pitchFamily="18" charset="0"/>
                <a:ea typeface="Cambria" panose="02040503050406030204" pitchFamily="18" charset="0"/>
              </a:rPr>
              <a:t>Send information to </a:t>
            </a:r>
            <a:r>
              <a:rPr lang="en-US" sz="2400" b="1" i="1" dirty="0">
                <a:solidFill>
                  <a:srgbClr val="C0504D">
                    <a:lumMod val="50000"/>
                  </a:srgbClr>
                </a:solidFill>
                <a:latin typeface="Cambria" panose="02040503050406030204" pitchFamily="18" charset="0"/>
                <a:ea typeface="Cambria" panose="02040503050406030204" pitchFamily="18" charset="0"/>
              </a:rPr>
              <a:t>Laurel Letters</a:t>
            </a:r>
            <a:r>
              <a:rPr lang="en-US" sz="2400" b="1" dirty="0">
                <a:solidFill>
                  <a:srgbClr val="C0504D">
                    <a:lumMod val="50000"/>
                  </a:srgbClr>
                </a:solidFill>
                <a:latin typeface="Cambria" panose="02040503050406030204" pitchFamily="18" charset="0"/>
                <a:ea typeface="Cambria" panose="02040503050406030204" pitchFamily="18" charset="0"/>
              </a:rPr>
              <a:t> Editor:</a:t>
            </a:r>
          </a:p>
          <a:p>
            <a:pPr lvl="0" algn="ctr" defTabSz="914293">
              <a:defRPr/>
            </a:pPr>
            <a:endParaRPr lang="en-US" sz="2400" b="1" dirty="0">
              <a:solidFill>
                <a:srgbClr val="C0504D">
                  <a:lumMod val="50000"/>
                </a:srgbClr>
              </a:solidFill>
              <a:latin typeface="Cambria" panose="02040503050406030204" pitchFamily="18" charset="0"/>
              <a:ea typeface="Cambria" panose="02040503050406030204" pitchFamily="18" charset="0"/>
            </a:endParaRPr>
          </a:p>
          <a:p>
            <a:pPr lvl="0" algn="ctr" defTabSz="914293">
              <a:defRPr/>
            </a:pPr>
            <a:r>
              <a:rPr lang="en-US" sz="2400" b="1" dirty="0">
                <a:solidFill>
                  <a:prstClr val="black"/>
                </a:solidFill>
                <a:latin typeface="Cambria" panose="02040503050406030204" pitchFamily="18" charset="0"/>
                <a:ea typeface="Cambria" panose="02040503050406030204" pitchFamily="18" charset="0"/>
              </a:rPr>
              <a:t>Shirley Priest</a:t>
            </a:r>
          </a:p>
          <a:p>
            <a:pPr lvl="0" algn="ctr" defTabSz="914293">
              <a:defRPr/>
            </a:pPr>
            <a:r>
              <a:rPr lang="en-US" sz="2400" b="1" dirty="0">
                <a:solidFill>
                  <a:prstClr val="black"/>
                </a:solidFill>
                <a:latin typeface="Cambria" panose="02040503050406030204" pitchFamily="18" charset="0"/>
                <a:ea typeface="Cambria" panose="02040503050406030204" pitchFamily="18" charset="0"/>
                <a:hlinkClick r:id="rId2"/>
              </a:rPr>
              <a:t>sapriest2@aol.com</a:t>
            </a:r>
            <a:endParaRPr lang="en-US" sz="2400" b="1" dirty="0">
              <a:solidFill>
                <a:prstClr val="black"/>
              </a:solidFill>
              <a:latin typeface="Cambria" panose="02040503050406030204" pitchFamily="18" charset="0"/>
              <a:ea typeface="Cambria" panose="02040503050406030204" pitchFamily="18" charset="0"/>
            </a:endParaRPr>
          </a:p>
          <a:p>
            <a:pPr lvl="0" algn="ctr" defTabSz="914293">
              <a:defRPr/>
            </a:pPr>
            <a:endParaRPr lang="en-US" sz="3600" b="1" i="1" dirty="0">
              <a:solidFill>
                <a:prstClr val="black">
                  <a:lumMod val="95000"/>
                  <a:lumOff val="5000"/>
                </a:prst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98" y="6705600"/>
            <a:ext cx="3427413" cy="2590800"/>
          </a:xfrm>
          <a:prstGeom prst="rect">
            <a:avLst/>
          </a:prstGeom>
        </p:spPr>
      </p:pic>
    </p:spTree>
    <p:extLst>
      <p:ext uri="{BB962C8B-B14F-4D97-AF65-F5344CB8AC3E}">
        <p14:creationId xmlns:p14="http://schemas.microsoft.com/office/powerpoint/2010/main" val="1695241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129" y="152400"/>
            <a:ext cx="2538036" cy="37338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045958"/>
            <a:ext cx="2895599" cy="408573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4045958"/>
            <a:ext cx="3997874" cy="4294611"/>
          </a:xfrm>
          <a:prstGeom prst="rect">
            <a:avLst/>
          </a:prstGeom>
        </p:spPr>
      </p:pic>
      <p:sp>
        <p:nvSpPr>
          <p:cNvPr id="8" name="Rectangle 7"/>
          <p:cNvSpPr/>
          <p:nvPr/>
        </p:nvSpPr>
        <p:spPr>
          <a:xfrm>
            <a:off x="3047999" y="152400"/>
            <a:ext cx="4150275" cy="3733800"/>
          </a:xfrm>
          <a:prstGeom prst="rect">
            <a:avLst/>
          </a:prstGeom>
          <a:solidFill>
            <a:schemeClr val="accent3">
              <a:lumMod val="20000"/>
              <a:lumOff val="80000"/>
            </a:schemeClr>
          </a:solidFill>
        </p:spPr>
        <p:txBody>
          <a:bodyPr wrap="square">
            <a:spAutoFit/>
          </a:bodyPr>
          <a:lstStyle/>
          <a:p>
            <a:r>
              <a:rPr lang="en-US" sz="1400" b="1" dirty="0"/>
              <a:t>The idea was suggested by First Lady Sandra Deal midway through her husband  Governor Nathan Deal’s two terms of office. A camellia had been named for Betty Foy Sanders some years back. The Tifton Garden Club initiated a movement to name one for Mrs. Deal.  Upon receiving her honor, Mrs. Deal felt that each First Lady who had lived in the Mansion should have one named for her. She made contact with Mark Crawford, nursery owner of Loch Laurel Nursey in Valdosta, Georgia.  He began identifying new seedlings from the japonica species that would be appropriate to create a new variety for each First Lady who had lived in the Governor’s Mansion on West Paces Ferry Road. </a:t>
            </a:r>
            <a:endParaRPr lang="en-US" sz="1400" b="1" dirty="0" smtClean="0"/>
          </a:p>
          <a:p>
            <a:r>
              <a:rPr lang="en-US" sz="1400" b="1" dirty="0" smtClean="0"/>
              <a:t>  </a:t>
            </a:r>
            <a:r>
              <a:rPr lang="en-US" sz="1400" b="1" dirty="0"/>
              <a:t>A set of the First Ladies can be seen at the Governor’s Mansion, and at the First Baptist Church in Gainesville, Georgia</a:t>
            </a:r>
            <a:r>
              <a:rPr lang="en-US" sz="1400" b="1" dirty="0" smtClean="0"/>
              <a:t>. </a:t>
            </a:r>
            <a:endParaRPr lang="en-US" b="1" dirty="0"/>
          </a:p>
        </p:txBody>
      </p:sp>
      <p:sp>
        <p:nvSpPr>
          <p:cNvPr id="9" name="Rectangle 8"/>
          <p:cNvSpPr/>
          <p:nvPr/>
        </p:nvSpPr>
        <p:spPr>
          <a:xfrm>
            <a:off x="334128" y="8581042"/>
            <a:ext cx="7209671" cy="1077218"/>
          </a:xfrm>
          <a:prstGeom prst="rect">
            <a:avLst/>
          </a:prstGeom>
          <a:ln>
            <a:solidFill>
              <a:schemeClr val="accent2">
                <a:lumMod val="20000"/>
                <a:lumOff val="80000"/>
              </a:schemeClr>
            </a:solidFill>
          </a:ln>
          <a:effectLst>
            <a:glow rad="63500">
              <a:schemeClr val="accent1">
                <a:satMod val="175000"/>
                <a:alpha val="40000"/>
              </a:schemeClr>
            </a:glow>
          </a:effectLst>
        </p:spPr>
        <p:txBody>
          <a:bodyPr wrap="square">
            <a:spAutoFit/>
          </a:bodyPr>
          <a:lstStyle/>
          <a:p>
            <a:r>
              <a:rPr lang="en-US" sz="1600" b="1" dirty="0"/>
              <a:t>As for now, there are only full two sets of First Lady Camellias in Cobb – the ones at the Marietta Educational Garden Center, and at the home of Mrs. Robert Bowden.</a:t>
            </a:r>
          </a:p>
          <a:p>
            <a:r>
              <a:rPr lang="en-US" sz="1600" b="1" dirty="0"/>
              <a:t>The Garden Center grounds are always open for strolling and viewing of their special gardens, many sponsored by various garden clubs in the county.</a:t>
            </a:r>
          </a:p>
        </p:txBody>
      </p:sp>
      <p:sp>
        <p:nvSpPr>
          <p:cNvPr id="4" name="TextBox 3"/>
          <p:cNvSpPr txBox="1"/>
          <p:nvPr/>
        </p:nvSpPr>
        <p:spPr>
          <a:xfrm>
            <a:off x="334129" y="3048001"/>
            <a:ext cx="2538035" cy="923330"/>
          </a:xfrm>
          <a:prstGeom prst="rect">
            <a:avLst/>
          </a:prstGeom>
          <a:noFill/>
        </p:spPr>
        <p:txBody>
          <a:bodyPr wrap="square" rtlCol="0">
            <a:spAutoFit/>
          </a:bodyPr>
          <a:lstStyle/>
          <a:p>
            <a:pPr algn="r"/>
            <a:r>
              <a:rPr lang="en-US" sz="1800" b="1" i="1" dirty="0" smtClean="0">
                <a:solidFill>
                  <a:schemeClr val="bg1"/>
                </a:solidFill>
              </a:rPr>
              <a:t>Marie Barnes attends to her newly planted camellia </a:t>
            </a:r>
            <a:endParaRPr lang="en-US" sz="1800" b="1" i="1" dirty="0">
              <a:solidFill>
                <a:schemeClr val="bg1"/>
              </a:solidFill>
            </a:endParaRPr>
          </a:p>
        </p:txBody>
      </p:sp>
    </p:spTree>
    <p:extLst>
      <p:ext uri="{BB962C8B-B14F-4D97-AF65-F5344CB8AC3E}">
        <p14:creationId xmlns:p14="http://schemas.microsoft.com/office/powerpoint/2010/main" val="41751500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225" y="752561"/>
            <a:ext cx="2822575" cy="9079409"/>
          </a:xfrm>
          <a:prstGeom prst="rect">
            <a:avLst/>
          </a:prstGeom>
          <a:solidFill>
            <a:schemeClr val="accent3">
              <a:lumMod val="20000"/>
              <a:lumOff val="80000"/>
            </a:schemeClr>
          </a:solidFill>
        </p:spPr>
        <p:txBody>
          <a:bodyPr wrap="square">
            <a:spAutoFit/>
          </a:bodyPr>
          <a:lstStyle/>
          <a:p>
            <a:r>
              <a:rPr lang="en-US" sz="2400" b="1" i="1" u="sng" dirty="0"/>
              <a:t>Garden Clubs Bloom </a:t>
            </a:r>
            <a:r>
              <a:rPr lang="en-US" sz="2400" b="1" i="1" u="sng" dirty="0" smtClean="0"/>
              <a:t>at MEGC  Fundraiser</a:t>
            </a:r>
            <a:endParaRPr lang="en-US" sz="2400" b="1" i="1" u="sng" dirty="0"/>
          </a:p>
          <a:p>
            <a:r>
              <a:rPr lang="en-US" dirty="0"/>
              <a:t> </a:t>
            </a:r>
            <a:endParaRPr lang="en-US" dirty="0" smtClean="0"/>
          </a:p>
          <a:p>
            <a:endParaRPr lang="en-US" dirty="0"/>
          </a:p>
          <a:p>
            <a:r>
              <a:rPr lang="en-US" sz="1600" b="1" dirty="0"/>
              <a:t>Bloom II, a fundraiser for the Marietta Educational Garden Center, was held the first Friday in May.  Participants chose paintings from the dk Gallery’s website and created floral arrangements to complement them.  This was a judged show with 18 entries submitted by garden club members whose clubs make up the Marietta Council of Garden Clubs. </a:t>
            </a:r>
            <a:endParaRPr lang="en-US" sz="1600" b="1" dirty="0" smtClean="0"/>
          </a:p>
          <a:p>
            <a:endParaRPr lang="en-US" sz="1600" b="1" dirty="0"/>
          </a:p>
          <a:p>
            <a:r>
              <a:rPr lang="en-US" sz="1600" b="1" dirty="0" smtClean="0"/>
              <a:t> </a:t>
            </a:r>
            <a:r>
              <a:rPr lang="en-US" sz="1600" b="1" dirty="0"/>
              <a:t>Maye Suddath, The Flower Garden Club of Marietta President, won first place and Kathleen Rambo, member of English Laurel Garden Club, won second place.  All entries were amazing!</a:t>
            </a:r>
          </a:p>
          <a:p>
            <a:r>
              <a:rPr lang="en-US" sz="1600" b="1" dirty="0"/>
              <a:t> </a:t>
            </a:r>
          </a:p>
          <a:p>
            <a:r>
              <a:rPr lang="en-US" sz="1600" b="1" dirty="0"/>
              <a:t>Donna Krueger, owner, is a passionate and innovative contemporary fine art gallerist.  Last year was so successful, she graciously hosted this event again giving proceeds from a raffle to the garden center.  Thank you, Donna</a:t>
            </a:r>
            <a:r>
              <a:rPr lang="en-US" sz="1600" b="1" dirty="0" smtClean="0"/>
              <a:t>! Submitted by Cheryl  Briscoe</a:t>
            </a:r>
            <a:endParaRPr lang="en-US" sz="1600" b="1" dirty="0"/>
          </a:p>
        </p:txBody>
      </p:sp>
      <p:sp>
        <p:nvSpPr>
          <p:cNvPr id="4" name="Rectangle 1"/>
          <p:cNvSpPr>
            <a:spLocks noChangeArrowheads="1"/>
          </p:cNvSpPr>
          <p:nvPr/>
        </p:nvSpPr>
        <p:spPr bwMode="auto">
          <a:xfrm flipH="1">
            <a:off x="-1828800" y="-698331"/>
            <a:ext cx="9144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altLang="en-US" sz="19200" b="0" i="0" u="none" strike="noStrike" cap="none" normalizeH="0" baseline="0" dirty="0" smtClean="0">
                <a:ln>
                  <a:noFill/>
                </a:ln>
                <a:solidFill>
                  <a:srgbClr val="000000"/>
                </a:solidFill>
                <a:effectLst/>
                <a:latin typeface="Times New Roman" pitchFamily="18" charset="0"/>
                <a:cs typeface="Times New Roman" pitchFamily="18" charset="0"/>
              </a:rPr>
              <a:t/>
            </a:r>
            <a:br>
              <a:rPr kumimoji="0" lang="en-US" altLang="en-US" sz="19200" b="0" i="0" u="none" strike="noStrike" cap="none" normalizeH="0" baseline="0" dirty="0" smtClean="0">
                <a:ln>
                  <a:noFill/>
                </a:ln>
                <a:solidFill>
                  <a:srgbClr val="000000"/>
                </a:solidFill>
                <a:effectLst/>
                <a:latin typeface="Times New Roman" pitchFamily="18" charset="0"/>
                <a:cs typeface="Times New Roman" pitchFamily="18" charset="0"/>
              </a:rPr>
            </a:b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en-US" altLang="en-US" sz="144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Times New Roman" pitchFamily="18" charset="0"/>
                <a:cs typeface="Times New Roman" pitchFamily="18" charset="0"/>
              </a:rPr>
              <a:t/>
            </a:r>
            <a:br>
              <a:rPr kumimoji="0" lang="en-US" altLang="en-US" sz="1800" b="0" i="0" u="none" strike="noStrike" cap="none" normalizeH="0" baseline="0" dirty="0" smtClean="0">
                <a:ln>
                  <a:noFill/>
                </a:ln>
                <a:solidFill>
                  <a:srgbClr val="000000"/>
                </a:solidFill>
                <a:effectLst/>
                <a:latin typeface="Times New Roman" pitchFamily="18" charset="0"/>
                <a:cs typeface="Times New Roman" pitchFamily="18" charset="0"/>
              </a:rPr>
            </a:br>
            <a:endParaRPr kumimoji="0" lang="en-US" altLang="en-US" sz="18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en-US" altLang="en-US" sz="19200" b="0" i="0" u="none" strike="noStrike" cap="none" normalizeH="0" baseline="0" dirty="0" smtClean="0">
                <a:ln>
                  <a:noFill/>
                </a:ln>
                <a:solidFill>
                  <a:srgbClr val="000000"/>
                </a:solidFill>
                <a:effectLst/>
                <a:latin typeface="Times New Roman" pitchFamily="18" charset="0"/>
                <a:cs typeface="Times New Roman" pitchFamily="18" charset="0"/>
              </a:rPr>
              <a:t/>
            </a:r>
            <a:br>
              <a:rPr kumimoji="0" lang="en-US" altLang="en-US" sz="19200" b="0" i="0" u="none" strike="noStrike" cap="none" normalizeH="0" baseline="0" dirty="0" smtClean="0">
                <a:ln>
                  <a:noFill/>
                </a:ln>
                <a:solidFill>
                  <a:srgbClr val="000000"/>
                </a:solidFill>
                <a:effectLst/>
                <a:latin typeface="Times New Roman" pitchFamily="18" charset="0"/>
                <a:cs typeface="Times New Roman" pitchFamily="18" charset="0"/>
              </a:rPr>
            </a:br>
            <a:endParaRPr kumimoji="0" lang="en-US" altLang="en-US" sz="1800" b="0" i="0" u="none" strike="noStrike" cap="none" normalizeH="0" baseline="0" dirty="0" smtClean="0">
              <a:ln>
                <a:noFill/>
              </a:ln>
              <a:solidFill>
                <a:srgbClr val="000000"/>
              </a:solidFill>
              <a:effectLst/>
              <a:latin typeface="Times New Roman" pitchFamily="18" charset="0"/>
              <a:cs typeface="Times New Roman" pitchFamily="18" charset="0"/>
            </a:endParaRPr>
          </a:p>
        </p:txBody>
      </p:sp>
      <p:sp>
        <p:nvSpPr>
          <p:cNvPr id="5" name="AutoShape 2" descr="IMG_7346.jpeg"/>
          <p:cNvSpPr>
            <a:spLocks noChangeAspect="1" noChangeArrowheads="1"/>
          </p:cNvSpPr>
          <p:nvPr/>
        </p:nvSpPr>
        <p:spPr bwMode="auto">
          <a:xfrm>
            <a:off x="149225" y="-549275"/>
            <a:ext cx="2286000" cy="304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3" descr="IMG_6607.jpg"/>
          <p:cNvSpPr>
            <a:spLocks noChangeAspect="1" noChangeArrowheads="1"/>
          </p:cNvSpPr>
          <p:nvPr/>
        </p:nvSpPr>
        <p:spPr bwMode="auto">
          <a:xfrm>
            <a:off x="149225" y="0"/>
            <a:ext cx="3048000" cy="2286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4" descr="IMG_6614.jpg"/>
          <p:cNvSpPr>
            <a:spLocks noChangeAspect="1" noChangeArrowheads="1"/>
          </p:cNvSpPr>
          <p:nvPr/>
        </p:nvSpPr>
        <p:spPr bwMode="auto">
          <a:xfrm>
            <a:off x="149225" y="823913"/>
            <a:ext cx="2286000" cy="304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Rectangle 7"/>
          <p:cNvSpPr/>
          <p:nvPr/>
        </p:nvSpPr>
        <p:spPr>
          <a:xfrm>
            <a:off x="3197225" y="9372601"/>
            <a:ext cx="3584575" cy="615553"/>
          </a:xfrm>
          <a:prstGeom prst="rect">
            <a:avLst/>
          </a:prstGeom>
          <a:solidFill>
            <a:schemeClr val="accent6">
              <a:lumMod val="20000"/>
              <a:lumOff val="80000"/>
            </a:schemeClr>
          </a:solidFill>
        </p:spPr>
        <p:txBody>
          <a:bodyPr wrap="square">
            <a:spAutoFit/>
          </a:bodyPr>
          <a:lstStyle/>
          <a:p>
            <a:r>
              <a:rPr lang="en-US" altLang="en-US" sz="1600" dirty="0">
                <a:solidFill>
                  <a:srgbClr val="000000"/>
                </a:solidFill>
                <a:latin typeface="Times New Roman" pitchFamily="18" charset="0"/>
                <a:cs typeface="Times New Roman" pitchFamily="18" charset="0"/>
              </a:rPr>
              <a:t>2nd Place Winner: </a:t>
            </a:r>
            <a:r>
              <a:rPr lang="en-US" altLang="en-US" sz="1800" dirty="0">
                <a:solidFill>
                  <a:srgbClr val="000000"/>
                </a:solidFill>
                <a:latin typeface="Times New Roman" pitchFamily="18" charset="0"/>
                <a:cs typeface="Times New Roman" pitchFamily="18" charset="0"/>
              </a:rPr>
              <a:t> Kathleen Rambo, </a:t>
            </a:r>
            <a:r>
              <a:rPr lang="en-US" altLang="en-US" sz="1600" dirty="0">
                <a:solidFill>
                  <a:srgbClr val="000000"/>
                </a:solidFill>
                <a:latin typeface="Times New Roman" pitchFamily="18" charset="0"/>
                <a:cs typeface="Times New Roman" pitchFamily="18" charset="0"/>
              </a:rPr>
              <a:t>English Laurel Garden Club</a:t>
            </a:r>
            <a:endParaRPr lang="en-US" sz="1600" dirty="0"/>
          </a:p>
        </p:txBody>
      </p:sp>
      <p:sp>
        <p:nvSpPr>
          <p:cNvPr id="9" name="Rectangle 8"/>
          <p:cNvSpPr/>
          <p:nvPr/>
        </p:nvSpPr>
        <p:spPr>
          <a:xfrm rot="10800000" flipV="1">
            <a:off x="6408812" y="3105737"/>
            <a:ext cx="1134985" cy="3108543"/>
          </a:xfrm>
          <a:prstGeom prst="rect">
            <a:avLst/>
          </a:prstGeom>
          <a:solidFill>
            <a:schemeClr val="accent3">
              <a:lumMod val="20000"/>
              <a:lumOff val="80000"/>
            </a:schemeClr>
          </a:solidFill>
        </p:spPr>
        <p:txBody>
          <a:bodyPr wrap="square">
            <a:spAutoFit/>
          </a:bodyPr>
          <a:lstStyle/>
          <a:p>
            <a:pPr lvl="0" defTabSz="914400" eaLnBrk="0" fontAlgn="base" hangingPunct="0">
              <a:spcBef>
                <a:spcPct val="0"/>
              </a:spcBef>
              <a:spcAft>
                <a:spcPct val="0"/>
              </a:spcAft>
            </a:pPr>
            <a:r>
              <a:rPr lang="en-US" altLang="en-US" sz="1600" b="1" dirty="0">
                <a:solidFill>
                  <a:srgbClr val="000000"/>
                </a:solidFill>
                <a:latin typeface="Times New Roman" pitchFamily="18" charset="0"/>
                <a:cs typeface="Times New Roman" pitchFamily="18" charset="0"/>
              </a:rPr>
              <a:t>1st Place Winner</a:t>
            </a:r>
            <a:r>
              <a:rPr lang="en-US" altLang="en-US" sz="1600" b="1" dirty="0" smtClean="0">
                <a:solidFill>
                  <a:srgbClr val="000000"/>
                </a:solidFill>
                <a:latin typeface="Times New Roman" pitchFamily="18" charset="0"/>
                <a:cs typeface="Times New Roman" pitchFamily="18" charset="0"/>
              </a:rPr>
              <a:t>:</a:t>
            </a:r>
          </a:p>
          <a:p>
            <a:pPr lvl="0" defTabSz="914400" eaLnBrk="0" fontAlgn="base" hangingPunct="0">
              <a:spcBef>
                <a:spcPct val="0"/>
              </a:spcBef>
              <a:spcAft>
                <a:spcPct val="0"/>
              </a:spcAft>
            </a:pPr>
            <a:endParaRPr lang="en-US" altLang="en-US" sz="1600" dirty="0" smtClean="0">
              <a:solidFill>
                <a:srgbClr val="000000"/>
              </a:solidFill>
              <a:latin typeface="Times New Roman" pitchFamily="18" charset="0"/>
              <a:cs typeface="Times New Roman" pitchFamily="18" charset="0"/>
            </a:endParaRPr>
          </a:p>
          <a:p>
            <a:pPr lvl="0" defTabSz="914400" eaLnBrk="0" fontAlgn="base" hangingPunct="0">
              <a:spcBef>
                <a:spcPct val="0"/>
              </a:spcBef>
              <a:spcAft>
                <a:spcPct val="0"/>
              </a:spcAft>
            </a:pPr>
            <a:r>
              <a:rPr lang="en-US" altLang="en-US" sz="1800" b="1" dirty="0" smtClean="0">
                <a:solidFill>
                  <a:srgbClr val="000000"/>
                </a:solidFill>
                <a:latin typeface="Times New Roman" pitchFamily="18" charset="0"/>
                <a:cs typeface="Times New Roman" pitchFamily="18" charset="0"/>
              </a:rPr>
              <a:t>Maye </a:t>
            </a:r>
            <a:r>
              <a:rPr lang="en-US" altLang="en-US" sz="1800" b="1" dirty="0">
                <a:solidFill>
                  <a:srgbClr val="000000"/>
                </a:solidFill>
                <a:latin typeface="Times New Roman" pitchFamily="18" charset="0"/>
                <a:cs typeface="Times New Roman" pitchFamily="18" charset="0"/>
              </a:rPr>
              <a:t>Suddath</a:t>
            </a:r>
            <a:r>
              <a:rPr lang="en-US" altLang="en-US" sz="1800" b="1" dirty="0" smtClean="0">
                <a:solidFill>
                  <a:srgbClr val="000000"/>
                </a:solidFill>
                <a:latin typeface="Times New Roman" pitchFamily="18" charset="0"/>
                <a:cs typeface="Times New Roman" pitchFamily="18" charset="0"/>
              </a:rPr>
              <a:t>,</a:t>
            </a:r>
          </a:p>
          <a:p>
            <a:pPr lvl="0" defTabSz="914400" eaLnBrk="0" fontAlgn="base" hangingPunct="0">
              <a:spcBef>
                <a:spcPct val="0"/>
              </a:spcBef>
              <a:spcAft>
                <a:spcPct val="0"/>
              </a:spcAft>
            </a:pPr>
            <a:endParaRPr lang="en-US" altLang="en-US" sz="1600" b="1" dirty="0">
              <a:solidFill>
                <a:srgbClr val="000000"/>
              </a:solidFill>
              <a:latin typeface="Times New Roman" pitchFamily="18" charset="0"/>
              <a:cs typeface="Times New Roman" pitchFamily="18" charset="0"/>
            </a:endParaRPr>
          </a:p>
          <a:p>
            <a:pPr lvl="0" defTabSz="914400" eaLnBrk="0" fontAlgn="base" hangingPunct="0">
              <a:spcBef>
                <a:spcPct val="0"/>
              </a:spcBef>
              <a:spcAft>
                <a:spcPct val="0"/>
              </a:spcAft>
            </a:pPr>
            <a:r>
              <a:rPr lang="en-US" altLang="en-US" sz="1600" b="1" dirty="0" smtClean="0">
                <a:solidFill>
                  <a:srgbClr val="000000"/>
                </a:solidFill>
                <a:latin typeface="Times New Roman" pitchFamily="18" charset="0"/>
                <a:cs typeface="Times New Roman" pitchFamily="18" charset="0"/>
              </a:rPr>
              <a:t> </a:t>
            </a:r>
            <a:r>
              <a:rPr lang="en-US" altLang="en-US" sz="1600" b="1" dirty="0">
                <a:solidFill>
                  <a:srgbClr val="000000"/>
                </a:solidFill>
                <a:latin typeface="Times New Roman" pitchFamily="18" charset="0"/>
                <a:cs typeface="Times New Roman" pitchFamily="18" charset="0"/>
              </a:rPr>
              <a:t>The Flower Garden Club of </a:t>
            </a:r>
            <a:r>
              <a:rPr lang="en-US" altLang="en-US" sz="1600" b="1" dirty="0" smtClean="0">
                <a:solidFill>
                  <a:srgbClr val="000000"/>
                </a:solidFill>
                <a:latin typeface="Times New Roman" pitchFamily="18" charset="0"/>
                <a:cs typeface="Times New Roman" pitchFamily="18" charset="0"/>
              </a:rPr>
              <a:t>Marietta</a:t>
            </a:r>
          </a:p>
          <a:p>
            <a:pPr lvl="0" defTabSz="914400" eaLnBrk="0" fontAlgn="base" hangingPunct="0">
              <a:spcBef>
                <a:spcPct val="0"/>
              </a:spcBef>
              <a:spcAft>
                <a:spcPct val="0"/>
              </a:spcAft>
            </a:pPr>
            <a:endParaRPr lang="en-US" altLang="en-US" sz="1600" b="1" dirty="0">
              <a:solidFill>
                <a:srgbClr val="000000"/>
              </a:solidFill>
              <a:latin typeface="Times New Roman" pitchFamily="18" charset="0"/>
              <a:cs typeface="Times New Roman" pitchFamily="18" charset="0"/>
            </a:endParaRPr>
          </a:p>
        </p:txBody>
      </p:sp>
      <p:sp>
        <p:nvSpPr>
          <p:cNvPr id="14" name="Rectangle 1"/>
          <p:cNvSpPr>
            <a:spLocks noChangeArrowheads="1"/>
          </p:cNvSpPr>
          <p:nvPr/>
        </p:nvSpPr>
        <p:spPr bwMode="auto">
          <a:xfrm flipH="1">
            <a:off x="-3228976" y="-447767"/>
            <a:ext cx="19335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Times New Roman" pitchFamily="18" charset="0"/>
                <a:cs typeface="Times New Roman" pitchFamily="18" charset="0"/>
              </a:rPr>
              <a:t/>
            </a:r>
            <a:br>
              <a:rPr kumimoji="0" lang="en-US" altLang="en-US" sz="1800" b="0" i="0" u="none" strike="noStrike" cap="none" normalizeH="0" baseline="0" dirty="0" smtClean="0">
                <a:ln>
                  <a:noFill/>
                </a:ln>
                <a:solidFill>
                  <a:srgbClr val="000000"/>
                </a:solidFill>
                <a:effectLst/>
                <a:latin typeface="Times New Roman" pitchFamily="18" charset="0"/>
                <a:cs typeface="Times New Roman" pitchFamily="18" charset="0"/>
              </a:rPr>
            </a:b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Times New Roman" pitchFamily="18" charset="0"/>
                <a:cs typeface="Times New Roman" pitchFamily="18" charset="0"/>
              </a:rPr>
              <a:t>  </a:t>
            </a:r>
          </a:p>
        </p:txBody>
      </p:sp>
      <p:pic>
        <p:nvPicPr>
          <p:cNvPr id="1031" name="Picture 7" descr="C:\Users\Shirley\Pictures\IMG_66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6438229"/>
            <a:ext cx="3775907" cy="2723823"/>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026297"/>
            <a:ext cx="2910608" cy="3234009"/>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7225" y="752561"/>
            <a:ext cx="2942891" cy="2004619"/>
          </a:xfrm>
          <a:prstGeom prst="rect">
            <a:avLst/>
          </a:prstGeom>
          <a:noFill/>
          <a:ln>
            <a:noFill/>
          </a:ln>
          <a:effectLst>
            <a:glow rad="101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152397"/>
            <a:ext cx="1012008"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MEGC 2</a:t>
            </a:r>
            <a:endParaRPr lang="en-US" dirty="0"/>
          </a:p>
        </p:txBody>
      </p:sp>
    </p:spTree>
    <p:extLst>
      <p:ext uri="{BB962C8B-B14F-4D97-AF65-F5344CB8AC3E}">
        <p14:creationId xmlns:p14="http://schemas.microsoft.com/office/powerpoint/2010/main" val="442619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C:\Users\Shirley\Documents\Save the Date MEGC 24\HLP 2024 Summer Page 1. 4.2M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7762875" cy="1004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432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hirley\Documents\Save the Date MEGC 24\HLP 2024 Summer page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 y="4763"/>
            <a:ext cx="7764463" cy="1004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608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hirley\Pictures\Sope Creek Garden Club\IMG_67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70866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0761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7620000" cy="584775"/>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200" b="1" i="1" dirty="0" smtClean="0">
                <a:latin typeface="+mj-lt"/>
              </a:rPr>
              <a:t>Amicalola Garden Club</a:t>
            </a:r>
            <a:endParaRPr lang="en-US" sz="3200" b="1" i="1" dirty="0">
              <a:latin typeface="+mj-lt"/>
            </a:endParaRPr>
          </a:p>
        </p:txBody>
      </p:sp>
      <p:sp>
        <p:nvSpPr>
          <p:cNvPr id="4" name="Rectangle 3"/>
          <p:cNvSpPr/>
          <p:nvPr/>
        </p:nvSpPr>
        <p:spPr>
          <a:xfrm>
            <a:off x="152400" y="1447800"/>
            <a:ext cx="4191000" cy="8051512"/>
          </a:xfrm>
          <a:prstGeom prst="rect">
            <a:avLst/>
          </a:prstGeom>
        </p:spPr>
        <p:txBody>
          <a:bodyPr wrap="square">
            <a:spAutoFit/>
          </a:bodyPr>
          <a:lstStyle/>
          <a:p>
            <a:r>
              <a:rPr lang="en-US" sz="1200" b="1" dirty="0"/>
              <a:t>On the agenda for our January meeting of the Amicalola Garden Club was the election of officers for the new year. Our officers are as follows:  President Linda Allred, Vice President Peggy Andrews (new), Secretary Susan Armstrong/Glenda Thompson and Treasurer, Anita Poole. Plans were discussed and our programs decided upon for this year. Our horticulture tip was presented on the differences between Christmas, Thanksgiving and Easter cactus.  Cuttings were provided for each member.</a:t>
            </a:r>
            <a:br>
              <a:rPr lang="en-US" sz="1200" b="1" dirty="0"/>
            </a:br>
            <a:endParaRPr lang="en-US" sz="1200" b="1" dirty="0"/>
          </a:p>
          <a:p>
            <a:r>
              <a:rPr lang="en-US" sz="1200" b="1" dirty="0"/>
              <a:t>February, March and April have been crazy trying to get a lot accomplished before our break in May.  Our speaker in February was Master Gardener Heather Giambra and Charlie Clenaey, President of Master Gardeners for Pickens County.  They presented a very informative program on pruning, thinning, mulching and composting which is a spring list of priorities for our gardens. The horticulture tips this month was on the history of the Bonsai tree with proper care for ultimate success in growing. Solar lights for the Tate Cemetery were donated and installed by club member JoAnne Hirtle. Our three nursing homes in Pickens County were to be contacted to find out what they needed for their gardens this year. Our members were asked to bring donations in March.</a:t>
            </a:r>
            <a:br>
              <a:rPr lang="en-US" sz="1200" b="1" dirty="0"/>
            </a:br>
            <a:endParaRPr lang="en-US" sz="1200" b="1" dirty="0"/>
          </a:p>
          <a:p>
            <a:r>
              <a:rPr lang="en-US" sz="1400" b="1" dirty="0"/>
              <a:t>Our March meeting was our Celebration of 89 years as a garden club which was held at the Old Mule House </a:t>
            </a:r>
            <a:r>
              <a:rPr lang="en-US" sz="1200" b="1" dirty="0"/>
              <a:t>Restaurant in Jasper. This meeting was about giving donations to our elementary schools for their gardening programs. Our speakers were introduced by Vice President Peggy Andrews. Each school sent a representative to talk about their program and receive their donation.  </a:t>
            </a:r>
            <a:r>
              <a:rPr lang="en-US" sz="1200" b="1" u="sng" dirty="0"/>
              <a:t>One elementary class was presented with a chair painted with Dr. Suess for their reading corner. </a:t>
            </a:r>
            <a:r>
              <a:rPr lang="en-US" sz="1200" b="1" dirty="0"/>
              <a:t> </a:t>
            </a:r>
            <a:r>
              <a:rPr lang="en-US" sz="1200" b="1" u="sng" dirty="0"/>
              <a:t>This chair was painted by a club member for her daughter’s class</a:t>
            </a:r>
            <a:r>
              <a:rPr lang="en-US" sz="1200" b="1" dirty="0" smtClean="0"/>
              <a:t>.</a:t>
            </a:r>
          </a:p>
          <a:p>
            <a:r>
              <a:rPr lang="en-US" sz="1200" b="1" dirty="0"/>
              <a:t>  Our donations from club members were collected and delivered to the three nursing homes for their gardens.  We collected potting soil, spades, seeds, gloves and tomato plants. I visited one of their gardens in early May and they did an excellent job. </a:t>
            </a:r>
            <a:r>
              <a:rPr lang="en-US" sz="1400" b="1" u="sng" dirty="0"/>
              <a:t>We chose one nursing home to give decorated felt eggs made by club members for Easter for our Fig Leaf project</a:t>
            </a:r>
            <a:r>
              <a:rPr lang="en-US" sz="1400" b="1" u="sng" dirty="0" smtClean="0"/>
              <a:t>.   </a:t>
            </a:r>
            <a:endParaRPr lang="en-US" sz="1400" b="1" u="sng" dirty="0"/>
          </a:p>
        </p:txBody>
      </p:sp>
      <p:pic>
        <p:nvPicPr>
          <p:cNvPr id="5" name="Picture 4" descr="C:\Users\Shirley\Pictures\Garden Thera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7663651"/>
            <a:ext cx="2743199" cy="200830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Shirley\Pictures\Garden Club Wee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171852" y="1651669"/>
            <a:ext cx="2793999" cy="238626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Shirley\Pictures\Dr. Suess's Chai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994" y="4444655"/>
            <a:ext cx="2300990" cy="303801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rot="10800000" flipV="1">
            <a:off x="4648200" y="3113707"/>
            <a:ext cx="1926580" cy="1077218"/>
          </a:xfrm>
          <a:prstGeom prst="rect">
            <a:avLst/>
          </a:prstGeom>
          <a:noFill/>
        </p:spPr>
        <p:txBody>
          <a:bodyPr wrap="square" rtlCol="0">
            <a:spAutoFit/>
          </a:bodyPr>
          <a:lstStyle/>
          <a:p>
            <a:r>
              <a:rPr lang="en-US" sz="1600" b="1" u="sng" dirty="0" smtClean="0">
                <a:solidFill>
                  <a:schemeClr val="bg1"/>
                </a:solidFill>
              </a:rPr>
              <a:t>FRESH FLOWERS:AGC Celebrates Georgia Garden Club Week</a:t>
            </a:r>
            <a:endParaRPr lang="en-US" sz="1600" b="1" u="sng" dirty="0">
              <a:solidFill>
                <a:schemeClr val="bg1"/>
              </a:solidFill>
            </a:endParaRPr>
          </a:p>
        </p:txBody>
      </p:sp>
      <p:sp>
        <p:nvSpPr>
          <p:cNvPr id="7" name="TextBox 6"/>
          <p:cNvSpPr txBox="1"/>
          <p:nvPr/>
        </p:nvSpPr>
        <p:spPr>
          <a:xfrm>
            <a:off x="152400" y="584775"/>
            <a:ext cx="7620000" cy="707886"/>
          </a:xfrm>
          <a:prstGeom prst="rect">
            <a:avLst/>
          </a:prstGeom>
          <a:noFill/>
        </p:spPr>
        <p:txBody>
          <a:bodyPr wrap="square" rtlCol="0">
            <a:spAutoFit/>
          </a:bodyPr>
          <a:lstStyle/>
          <a:p>
            <a:r>
              <a:rPr lang="en-US" b="1" i="1" u="sng" dirty="0" smtClean="0"/>
              <a:t>Myriad Projects to Celebrate:  </a:t>
            </a:r>
            <a:r>
              <a:rPr lang="en-US" dirty="0" smtClean="0"/>
              <a:t> </a:t>
            </a:r>
            <a:r>
              <a:rPr lang="en-US" b="1" u="sng" dirty="0" smtClean="0"/>
              <a:t>Amicalola  Garden Club Sees Success  With Projects</a:t>
            </a:r>
            <a:endParaRPr lang="en-US" b="1" u="sng" dirty="0"/>
          </a:p>
        </p:txBody>
      </p:sp>
    </p:spTree>
    <p:extLst>
      <p:ext uri="{BB962C8B-B14F-4D97-AF65-F5344CB8AC3E}">
        <p14:creationId xmlns:p14="http://schemas.microsoft.com/office/powerpoint/2010/main" val="1008447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4419600" y="838200"/>
            <a:ext cx="3200400" cy="9140964"/>
          </a:xfrm>
          <a:prstGeom prst="rect">
            <a:avLst/>
          </a:prstGeom>
          <a:solidFill>
            <a:schemeClr val="accent3">
              <a:lumMod val="20000"/>
              <a:lumOff val="80000"/>
            </a:schemeClr>
          </a:solidFill>
        </p:spPr>
        <p:txBody>
          <a:bodyPr wrap="square">
            <a:spAutoFit/>
          </a:bodyPr>
          <a:lstStyle/>
          <a:p>
            <a:r>
              <a:rPr lang="en-US" sz="1600" b="1" i="1" dirty="0"/>
              <a:t>April and May were clean up time.</a:t>
            </a:r>
            <a:r>
              <a:rPr lang="en-US" sz="1400" b="1" dirty="0"/>
              <a:t>  Freedom Park was overgrown with weeds and trees that needed pruning and new mulch needed to be added. This was all accomplished by hiring a landscaping service. New blue bird houses were added.  They were made by a club member Lynn Johnson's husband and donated to and placed in </a:t>
            </a:r>
            <a:r>
              <a:rPr lang="en-US" sz="1800" b="1" dirty="0"/>
              <a:t>Freedom Park.  This is the location of The </a:t>
            </a:r>
            <a:r>
              <a:rPr lang="en-US" sz="1800" b="1" i="1" dirty="0"/>
              <a:t>Blue Star By-Way </a:t>
            </a:r>
            <a:r>
              <a:rPr lang="en-US" sz="1800" b="1" dirty="0"/>
              <a:t>marker.</a:t>
            </a:r>
            <a:r>
              <a:rPr lang="en-US" sz="1400" b="1" dirty="0"/>
              <a:t>  In the Historical Tate Cemetery, where our Blue Star Marker is placed, loads of brush, tree limbs, and trash was collected and burned.  New mulch and plants were added to the cemetery entrance. </a:t>
            </a:r>
            <a:r>
              <a:rPr lang="en-US" sz="1400" b="1" i="1" dirty="0"/>
              <a:t>A great job was done by club members Peggy Andrews and Sally Eubanks with landscape help from Leo Hampton. </a:t>
            </a:r>
            <a:endParaRPr lang="en-US" sz="1400" b="1" i="1" dirty="0" smtClean="0"/>
          </a:p>
          <a:p>
            <a:endParaRPr lang="en-US" sz="1400" b="1" dirty="0"/>
          </a:p>
          <a:p>
            <a:r>
              <a:rPr lang="en-US" sz="1600" b="1" dirty="0" smtClean="0"/>
              <a:t>Garden </a:t>
            </a:r>
            <a:r>
              <a:rPr lang="en-US" sz="1600" b="1" dirty="0"/>
              <a:t>Club week in Georgia, </a:t>
            </a:r>
            <a:r>
              <a:rPr lang="en-US" sz="1400" b="1" dirty="0"/>
              <a:t>April 21 through 27, was celebrated with proclamations posted in our Tate Post Office, On line, and county offices. We presented  flower arrangements  made with cut flowers to the Pickens County Administration Building  lobby and to the Tate Post Office. Hydrangeas were planted in the Historical Tate Cemetery.</a:t>
            </a:r>
            <a:br>
              <a:rPr lang="en-US" sz="1400" b="1" dirty="0"/>
            </a:br>
            <a:endParaRPr lang="en-US" sz="1400" b="1" dirty="0"/>
          </a:p>
          <a:p>
            <a:r>
              <a:rPr lang="en-US" sz="1400" b="1" dirty="0"/>
              <a:t>Our May meeting will include a picnic lunch on the back porch of club member, Penny Davis, with flower arrangements made by our club members to be judged. June will include a plant sale and tour of a neighboring garden. Looking forward to our summer </a:t>
            </a:r>
            <a:r>
              <a:rPr lang="en-US" sz="1400" b="1" dirty="0" smtClean="0"/>
              <a:t>break.</a:t>
            </a:r>
          </a:p>
          <a:p>
            <a:r>
              <a:rPr lang="en-US" sz="1400" b="1" dirty="0" smtClean="0"/>
              <a:t>By</a:t>
            </a:r>
          </a:p>
          <a:p>
            <a:r>
              <a:rPr lang="en-US" sz="1400" b="1" dirty="0" smtClean="0"/>
              <a:t>President </a:t>
            </a:r>
            <a:r>
              <a:rPr lang="en-US" sz="1400" b="1" dirty="0"/>
              <a:t>Linda Allred</a:t>
            </a:r>
            <a:br>
              <a:rPr lang="en-US" sz="1400" b="1" dirty="0"/>
            </a:br>
            <a:r>
              <a:rPr lang="en-US" sz="1400" b="1" dirty="0" smtClean="0"/>
              <a:t>Amicalola </a:t>
            </a:r>
            <a:r>
              <a:rPr lang="en-US" sz="1400" b="1" dirty="0"/>
              <a:t>Garden </a:t>
            </a:r>
            <a:r>
              <a:rPr lang="en-US" sz="1400" b="1" dirty="0" smtClean="0"/>
              <a:t>Club </a:t>
            </a:r>
            <a:endParaRPr lang="en-US" sz="1400" b="1" dirty="0"/>
          </a:p>
        </p:txBody>
      </p:sp>
      <p:sp>
        <p:nvSpPr>
          <p:cNvPr id="3" name="TextBox 2"/>
          <p:cNvSpPr txBox="1"/>
          <p:nvPr/>
        </p:nvSpPr>
        <p:spPr>
          <a:xfrm>
            <a:off x="152400" y="228600"/>
            <a:ext cx="2362200" cy="40011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b="1" i="1" dirty="0" smtClean="0"/>
              <a:t>Amicalola      2</a:t>
            </a:r>
            <a:endParaRPr lang="en-US" b="1" i="1" dirty="0"/>
          </a:p>
        </p:txBody>
      </p:sp>
      <p:pic>
        <p:nvPicPr>
          <p:cNvPr id="2050" name="Picture 2" descr="C:\Users\Shirley\Pictures\Old Tate Cemeter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728" y="838200"/>
            <a:ext cx="3959472" cy="304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Shirley\Pictures\Garden Club Week Tate P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29" y="6752430"/>
            <a:ext cx="3959472" cy="32267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Shirley\Pictures\Trash Tate Cemeter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861050" y="4169640"/>
            <a:ext cx="2537185" cy="2275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4006353"/>
            <a:ext cx="1676400" cy="2462213"/>
          </a:xfrm>
          <a:prstGeom prst="rect">
            <a:avLst/>
          </a:prstGeom>
          <a:noFill/>
        </p:spPr>
        <p:txBody>
          <a:bodyPr wrap="square" rtlCol="0">
            <a:spAutoFit/>
          </a:bodyPr>
          <a:lstStyle/>
          <a:p>
            <a:r>
              <a:rPr lang="en-US" sz="1400" b="1" u="sng" dirty="0" smtClean="0"/>
              <a:t> </a:t>
            </a:r>
            <a:r>
              <a:rPr lang="en-US" sz="1200" b="1" u="sng" dirty="0" smtClean="0"/>
              <a:t>Above</a:t>
            </a:r>
            <a:r>
              <a:rPr lang="en-US" sz="1200" b="1" dirty="0" smtClean="0"/>
              <a:t>:</a:t>
            </a:r>
            <a:r>
              <a:rPr lang="en-US" sz="1400" b="1" dirty="0" smtClean="0"/>
              <a:t>  Freedom Park, location</a:t>
            </a:r>
          </a:p>
          <a:p>
            <a:r>
              <a:rPr lang="en-US" sz="1400" b="1" dirty="0" smtClean="0"/>
              <a:t>of The Blue Star By-Way marker</a:t>
            </a:r>
          </a:p>
          <a:p>
            <a:r>
              <a:rPr lang="en-US" sz="1400" b="1" dirty="0" smtClean="0">
                <a:solidFill>
                  <a:schemeClr val="bg1"/>
                </a:solidFill>
              </a:rPr>
              <a:t>- day  for </a:t>
            </a:r>
            <a:r>
              <a:rPr lang="en-US" sz="1400" b="1" u="sng" dirty="0" smtClean="0">
                <a:solidFill>
                  <a:schemeClr val="bg1"/>
                </a:solidFill>
              </a:rPr>
              <a:t>garden clubbers</a:t>
            </a:r>
          </a:p>
          <a:p>
            <a:r>
              <a:rPr lang="en-US" sz="1400" u="sng" dirty="0" smtClean="0"/>
              <a:t>Below:</a:t>
            </a:r>
          </a:p>
          <a:p>
            <a:r>
              <a:rPr lang="en-US" sz="1400" b="1" dirty="0" smtClean="0"/>
              <a:t>Celebrating Garden Week in GA: Fresh Flowers for post office workers</a:t>
            </a:r>
            <a:endParaRPr lang="en-US" sz="1400" dirty="0"/>
          </a:p>
        </p:txBody>
      </p:sp>
      <p:sp>
        <p:nvSpPr>
          <p:cNvPr id="5" name="Rectangle 4"/>
          <p:cNvSpPr/>
          <p:nvPr/>
        </p:nvSpPr>
        <p:spPr>
          <a:xfrm rot="10800000" flipV="1">
            <a:off x="1992086" y="5859318"/>
            <a:ext cx="2122714" cy="646331"/>
          </a:xfrm>
          <a:prstGeom prst="rect">
            <a:avLst/>
          </a:prstGeom>
        </p:spPr>
        <p:txBody>
          <a:bodyPr wrap="square">
            <a:spAutoFit/>
          </a:bodyPr>
          <a:lstStyle/>
          <a:p>
            <a:r>
              <a:rPr lang="en-US" sz="1800" b="1" dirty="0">
                <a:solidFill>
                  <a:schemeClr val="bg1"/>
                </a:solidFill>
              </a:rPr>
              <a:t>Clean- up day  for garden clubbers</a:t>
            </a:r>
          </a:p>
        </p:txBody>
      </p:sp>
    </p:spTree>
    <p:extLst>
      <p:ext uri="{BB962C8B-B14F-4D97-AF65-F5344CB8AC3E}">
        <p14:creationId xmlns:p14="http://schemas.microsoft.com/office/powerpoint/2010/main" val="3095504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2100</TotalTime>
  <Words>2543</Words>
  <Application>Microsoft Office PowerPoint</Application>
  <PresentationFormat>Custom</PresentationFormat>
  <Paragraphs>262</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Shirley</dc:creator>
  <cp:lastModifiedBy>Shirley</cp:lastModifiedBy>
  <cp:revision>126</cp:revision>
  <dcterms:created xsi:type="dcterms:W3CDTF">2024-05-14T01:55:39Z</dcterms:created>
  <dcterms:modified xsi:type="dcterms:W3CDTF">2024-06-03T13:59:04Z</dcterms:modified>
</cp:coreProperties>
</file>